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36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70" r:id="rId11"/>
    <p:sldId id="309" r:id="rId12"/>
    <p:sldId id="308" r:id="rId13"/>
    <p:sldId id="310" r:id="rId14"/>
    <p:sldId id="271" r:id="rId15"/>
    <p:sldId id="290" r:id="rId16"/>
    <p:sldId id="280" r:id="rId17"/>
    <p:sldId id="281" r:id="rId18"/>
    <p:sldId id="332" r:id="rId19"/>
    <p:sldId id="287" r:id="rId20"/>
    <p:sldId id="288" r:id="rId21"/>
    <p:sldId id="289" r:id="rId22"/>
    <p:sldId id="272" r:id="rId23"/>
    <p:sldId id="273" r:id="rId24"/>
    <p:sldId id="274" r:id="rId25"/>
    <p:sldId id="275" r:id="rId26"/>
    <p:sldId id="276" r:id="rId27"/>
    <p:sldId id="283" r:id="rId28"/>
    <p:sldId id="284" r:id="rId29"/>
    <p:sldId id="311" r:id="rId30"/>
    <p:sldId id="348" r:id="rId31"/>
    <p:sldId id="312" r:id="rId32"/>
    <p:sldId id="313" r:id="rId33"/>
    <p:sldId id="358" r:id="rId34"/>
    <p:sldId id="359" r:id="rId35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807" autoAdjust="0"/>
  </p:normalViewPr>
  <p:slideViewPr>
    <p:cSldViewPr>
      <p:cViewPr varScale="1">
        <p:scale>
          <a:sx n="82" d="100"/>
          <a:sy n="82" d="100"/>
        </p:scale>
        <p:origin x="1282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656E7F4-2346-4AB9-9A6B-3994A50932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FB8CCD-6F32-4CE3-9017-9709DB89751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FD0F3A29-5792-409F-9B76-39BF1ABFFBBF}" type="datetimeFigureOut">
              <a:rPr lang="zh-CN" altLang="en-US"/>
              <a:pPr>
                <a:defRPr/>
              </a:pPr>
              <a:t>2025/6/21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EC9C3AA0-0F51-4E9C-A1CC-1877ADDA6D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A10C7B0A-809D-4BDC-8F32-56E4846122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0F28AA5-825B-4DAB-9D77-C1C1F753BBD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07BE9D-E8E9-41B1-ACE6-E63E652492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A7126DD3-89BA-4364-9CC5-3C6297469D8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>
            <a:extLst>
              <a:ext uri="{FF2B5EF4-FFF2-40B4-BE49-F238E27FC236}">
                <a16:creationId xmlns:a16="http://schemas.microsoft.com/office/drawing/2014/main" id="{326FF83A-E7F3-413C-8AB7-C5EE7E85C18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3" name="备注占位符 2">
            <a:extLst>
              <a:ext uri="{FF2B5EF4-FFF2-40B4-BE49-F238E27FC236}">
                <a16:creationId xmlns:a16="http://schemas.microsoft.com/office/drawing/2014/main" id="{B3527512-0034-49E4-9645-072B8348499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604" name="灯片编号占位符 3">
            <a:extLst>
              <a:ext uri="{FF2B5EF4-FFF2-40B4-BE49-F238E27FC236}">
                <a16:creationId xmlns:a16="http://schemas.microsoft.com/office/drawing/2014/main" id="{2E7A8DFE-8E83-4091-97A9-2D9A4A85D21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fld id="{7E86962B-55CD-4587-A4A9-CFFF0E9CD876}" type="slidenum">
              <a:rPr lang="en-US" altLang="zh-CN"/>
              <a:pPr/>
              <a:t>19</a:t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03A367C0-D92C-48CD-8269-261E1FA469C2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8805863" cy="6858000"/>
            <a:chOff x="0" y="0"/>
            <a:chExt cx="5547" cy="4320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4F48EA2C-B1F2-4901-9B77-AA23D4E7D1B5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-215207">
              <a:off x="3691" y="234"/>
              <a:ext cx="1857" cy="3625"/>
              <a:chOff x="3010" y="778"/>
              <a:chExt cx="1857" cy="3625"/>
            </a:xfrm>
          </p:grpSpPr>
          <p:sp>
            <p:nvSpPr>
              <p:cNvPr id="39" name="Freeform 4">
                <a:extLst>
                  <a:ext uri="{FF2B5EF4-FFF2-40B4-BE49-F238E27FC236}">
                    <a16:creationId xmlns:a16="http://schemas.microsoft.com/office/drawing/2014/main" id="{CCD6206C-1EEA-46B6-95C6-92DE7D1D6BC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12185230" flipV="1">
                <a:off x="3533" y="777"/>
                <a:ext cx="1333" cy="1485"/>
              </a:xfrm>
              <a:custGeom>
                <a:avLst/>
                <a:gdLst>
                  <a:gd name="T0" fmla="*/ 36 w 596"/>
                  <a:gd name="T1" fmla="*/ 825 h 666"/>
                  <a:gd name="T2" fmla="*/ 13 w 596"/>
                  <a:gd name="T3" fmla="*/ 760 h 666"/>
                  <a:gd name="T4" fmla="*/ 0 w 596"/>
                  <a:gd name="T5" fmla="*/ 644 h 666"/>
                  <a:gd name="T6" fmla="*/ 9 w 596"/>
                  <a:gd name="T7" fmla="*/ 495 h 666"/>
                  <a:gd name="T8" fmla="*/ 56 w 596"/>
                  <a:gd name="T9" fmla="*/ 337 h 666"/>
                  <a:gd name="T10" fmla="*/ 154 w 596"/>
                  <a:gd name="T11" fmla="*/ 187 h 666"/>
                  <a:gd name="T12" fmla="*/ 318 w 596"/>
                  <a:gd name="T13" fmla="*/ 69 h 666"/>
                  <a:gd name="T14" fmla="*/ 552 w 596"/>
                  <a:gd name="T15" fmla="*/ 4 h 666"/>
                  <a:gd name="T16" fmla="*/ 850 w 596"/>
                  <a:gd name="T17" fmla="*/ 20 h 666"/>
                  <a:gd name="T18" fmla="*/ 1083 w 596"/>
                  <a:gd name="T19" fmla="*/ 152 h 666"/>
                  <a:gd name="T20" fmla="*/ 1239 w 596"/>
                  <a:gd name="T21" fmla="*/ 368 h 666"/>
                  <a:gd name="T22" fmla="*/ 1322 w 596"/>
                  <a:gd name="T23" fmla="*/ 633 h 666"/>
                  <a:gd name="T24" fmla="*/ 1331 w 596"/>
                  <a:gd name="T25" fmla="*/ 912 h 666"/>
                  <a:gd name="T26" fmla="*/ 1266 w 596"/>
                  <a:gd name="T27" fmla="*/ 1171 h 666"/>
                  <a:gd name="T28" fmla="*/ 1134 w 596"/>
                  <a:gd name="T29" fmla="*/ 1371 h 666"/>
                  <a:gd name="T30" fmla="*/ 933 w 596"/>
                  <a:gd name="T31" fmla="*/ 1478 h 666"/>
                  <a:gd name="T32" fmla="*/ 870 w 596"/>
                  <a:gd name="T33" fmla="*/ 1469 h 666"/>
                  <a:gd name="T34" fmla="*/ 986 w 596"/>
                  <a:gd name="T35" fmla="*/ 1376 h 666"/>
                  <a:gd name="T36" fmla="*/ 1078 w 596"/>
                  <a:gd name="T37" fmla="*/ 1213 h 666"/>
                  <a:gd name="T38" fmla="*/ 1138 w 596"/>
                  <a:gd name="T39" fmla="*/ 1012 h 666"/>
                  <a:gd name="T40" fmla="*/ 1163 w 596"/>
                  <a:gd name="T41" fmla="*/ 792 h 666"/>
                  <a:gd name="T42" fmla="*/ 1150 w 596"/>
                  <a:gd name="T43" fmla="*/ 575 h 666"/>
                  <a:gd name="T44" fmla="*/ 1085 w 596"/>
                  <a:gd name="T45" fmla="*/ 388 h 666"/>
                  <a:gd name="T46" fmla="*/ 968 w 596"/>
                  <a:gd name="T47" fmla="*/ 250 h 666"/>
                  <a:gd name="T48" fmla="*/ 763 w 596"/>
                  <a:gd name="T49" fmla="*/ 167 h 666"/>
                  <a:gd name="T50" fmla="*/ 550 w 596"/>
                  <a:gd name="T51" fmla="*/ 136 h 666"/>
                  <a:gd name="T52" fmla="*/ 389 w 596"/>
                  <a:gd name="T53" fmla="*/ 158 h 666"/>
                  <a:gd name="T54" fmla="*/ 271 w 596"/>
                  <a:gd name="T55" fmla="*/ 225 h 666"/>
                  <a:gd name="T56" fmla="*/ 188 w 596"/>
                  <a:gd name="T57" fmla="*/ 332 h 666"/>
                  <a:gd name="T58" fmla="*/ 127 w 596"/>
                  <a:gd name="T59" fmla="*/ 459 h 666"/>
                  <a:gd name="T60" fmla="*/ 89 w 596"/>
                  <a:gd name="T61" fmla="*/ 606 h 666"/>
                  <a:gd name="T62" fmla="*/ 63 w 596"/>
                  <a:gd name="T63" fmla="*/ 756 h 66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596" h="666">
                    <a:moveTo>
                      <a:pt x="22" y="372"/>
                    </a:moveTo>
                    <a:lnTo>
                      <a:pt x="16" y="370"/>
                    </a:lnTo>
                    <a:lnTo>
                      <a:pt x="10" y="360"/>
                    </a:lnTo>
                    <a:lnTo>
                      <a:pt x="6" y="341"/>
                    </a:lnTo>
                    <a:lnTo>
                      <a:pt x="1" y="318"/>
                    </a:lnTo>
                    <a:lnTo>
                      <a:pt x="0" y="289"/>
                    </a:lnTo>
                    <a:lnTo>
                      <a:pt x="0" y="257"/>
                    </a:lnTo>
                    <a:lnTo>
                      <a:pt x="4" y="222"/>
                    </a:lnTo>
                    <a:lnTo>
                      <a:pt x="13" y="187"/>
                    </a:lnTo>
                    <a:lnTo>
                      <a:pt x="25" y="151"/>
                    </a:lnTo>
                    <a:lnTo>
                      <a:pt x="45" y="116"/>
                    </a:lnTo>
                    <a:lnTo>
                      <a:pt x="69" y="84"/>
                    </a:lnTo>
                    <a:lnTo>
                      <a:pt x="101" y="55"/>
                    </a:lnTo>
                    <a:lnTo>
                      <a:pt x="142" y="31"/>
                    </a:lnTo>
                    <a:lnTo>
                      <a:pt x="190" y="13"/>
                    </a:lnTo>
                    <a:lnTo>
                      <a:pt x="247" y="2"/>
                    </a:lnTo>
                    <a:lnTo>
                      <a:pt x="314" y="0"/>
                    </a:lnTo>
                    <a:lnTo>
                      <a:pt x="380" y="9"/>
                    </a:lnTo>
                    <a:lnTo>
                      <a:pt x="436" y="33"/>
                    </a:lnTo>
                    <a:lnTo>
                      <a:pt x="484" y="68"/>
                    </a:lnTo>
                    <a:lnTo>
                      <a:pt x="524" y="113"/>
                    </a:lnTo>
                    <a:lnTo>
                      <a:pt x="554" y="165"/>
                    </a:lnTo>
                    <a:lnTo>
                      <a:pt x="577" y="222"/>
                    </a:lnTo>
                    <a:lnTo>
                      <a:pt x="591" y="284"/>
                    </a:lnTo>
                    <a:lnTo>
                      <a:pt x="596" y="347"/>
                    </a:lnTo>
                    <a:lnTo>
                      <a:pt x="595" y="409"/>
                    </a:lnTo>
                    <a:lnTo>
                      <a:pt x="585" y="469"/>
                    </a:lnTo>
                    <a:lnTo>
                      <a:pt x="566" y="525"/>
                    </a:lnTo>
                    <a:lnTo>
                      <a:pt x="540" y="574"/>
                    </a:lnTo>
                    <a:lnTo>
                      <a:pt x="507" y="615"/>
                    </a:lnTo>
                    <a:lnTo>
                      <a:pt x="465" y="645"/>
                    </a:lnTo>
                    <a:lnTo>
                      <a:pt x="417" y="663"/>
                    </a:lnTo>
                    <a:lnTo>
                      <a:pt x="360" y="666"/>
                    </a:lnTo>
                    <a:lnTo>
                      <a:pt x="389" y="659"/>
                    </a:lnTo>
                    <a:lnTo>
                      <a:pt x="417" y="642"/>
                    </a:lnTo>
                    <a:lnTo>
                      <a:pt x="441" y="617"/>
                    </a:lnTo>
                    <a:lnTo>
                      <a:pt x="463" y="583"/>
                    </a:lnTo>
                    <a:lnTo>
                      <a:pt x="482" y="544"/>
                    </a:lnTo>
                    <a:lnTo>
                      <a:pt x="497" y="501"/>
                    </a:lnTo>
                    <a:lnTo>
                      <a:pt x="509" y="454"/>
                    </a:lnTo>
                    <a:lnTo>
                      <a:pt x="517" y="404"/>
                    </a:lnTo>
                    <a:lnTo>
                      <a:pt x="520" y="355"/>
                    </a:lnTo>
                    <a:lnTo>
                      <a:pt x="519" y="305"/>
                    </a:lnTo>
                    <a:lnTo>
                      <a:pt x="514" y="258"/>
                    </a:lnTo>
                    <a:lnTo>
                      <a:pt x="502" y="213"/>
                    </a:lnTo>
                    <a:lnTo>
                      <a:pt x="485" y="174"/>
                    </a:lnTo>
                    <a:lnTo>
                      <a:pt x="462" y="139"/>
                    </a:lnTo>
                    <a:lnTo>
                      <a:pt x="433" y="112"/>
                    </a:lnTo>
                    <a:lnTo>
                      <a:pt x="397" y="93"/>
                    </a:lnTo>
                    <a:lnTo>
                      <a:pt x="341" y="75"/>
                    </a:lnTo>
                    <a:lnTo>
                      <a:pt x="290" y="65"/>
                    </a:lnTo>
                    <a:lnTo>
                      <a:pt x="246" y="61"/>
                    </a:lnTo>
                    <a:lnTo>
                      <a:pt x="207" y="63"/>
                    </a:lnTo>
                    <a:lnTo>
                      <a:pt x="174" y="71"/>
                    </a:lnTo>
                    <a:lnTo>
                      <a:pt x="146" y="84"/>
                    </a:lnTo>
                    <a:lnTo>
                      <a:pt x="121" y="101"/>
                    </a:lnTo>
                    <a:lnTo>
                      <a:pt x="101" y="123"/>
                    </a:lnTo>
                    <a:lnTo>
                      <a:pt x="84" y="149"/>
                    </a:lnTo>
                    <a:lnTo>
                      <a:pt x="69" y="176"/>
                    </a:lnTo>
                    <a:lnTo>
                      <a:pt x="57" y="206"/>
                    </a:lnTo>
                    <a:lnTo>
                      <a:pt x="48" y="239"/>
                    </a:lnTo>
                    <a:lnTo>
                      <a:pt x="40" y="272"/>
                    </a:lnTo>
                    <a:lnTo>
                      <a:pt x="33" y="305"/>
                    </a:lnTo>
                    <a:lnTo>
                      <a:pt x="28" y="339"/>
                    </a:lnTo>
                    <a:lnTo>
                      <a:pt x="22" y="37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" name="Freeform 5">
                <a:extLst>
                  <a:ext uri="{FF2B5EF4-FFF2-40B4-BE49-F238E27FC236}">
                    <a16:creationId xmlns:a16="http://schemas.microsoft.com/office/drawing/2014/main" id="{0117A797-A101-46A5-B237-277E89991A8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12185230" flipV="1">
                <a:off x="4028" y="1801"/>
                <a:ext cx="571" cy="531"/>
              </a:xfrm>
              <a:custGeom>
                <a:avLst/>
                <a:gdLst>
                  <a:gd name="T0" fmla="*/ 0 w 257"/>
                  <a:gd name="T1" fmla="*/ 0 h 237"/>
                  <a:gd name="T2" fmla="*/ 0 w 257"/>
                  <a:gd name="T3" fmla="*/ 56 h 237"/>
                  <a:gd name="T4" fmla="*/ 7 w 257"/>
                  <a:gd name="T5" fmla="*/ 112 h 237"/>
                  <a:gd name="T6" fmla="*/ 13 w 257"/>
                  <a:gd name="T7" fmla="*/ 168 h 237"/>
                  <a:gd name="T8" fmla="*/ 24 w 257"/>
                  <a:gd name="T9" fmla="*/ 220 h 237"/>
                  <a:gd name="T10" fmla="*/ 40 w 257"/>
                  <a:gd name="T11" fmla="*/ 267 h 237"/>
                  <a:gd name="T12" fmla="*/ 60 w 257"/>
                  <a:gd name="T13" fmla="*/ 316 h 237"/>
                  <a:gd name="T14" fmla="*/ 84 w 257"/>
                  <a:gd name="T15" fmla="*/ 361 h 237"/>
                  <a:gd name="T16" fmla="*/ 113 w 257"/>
                  <a:gd name="T17" fmla="*/ 399 h 237"/>
                  <a:gd name="T18" fmla="*/ 149 w 257"/>
                  <a:gd name="T19" fmla="*/ 435 h 237"/>
                  <a:gd name="T20" fmla="*/ 191 w 257"/>
                  <a:gd name="T21" fmla="*/ 466 h 237"/>
                  <a:gd name="T22" fmla="*/ 236 w 257"/>
                  <a:gd name="T23" fmla="*/ 491 h 237"/>
                  <a:gd name="T24" fmla="*/ 291 w 257"/>
                  <a:gd name="T25" fmla="*/ 511 h 237"/>
                  <a:gd name="T26" fmla="*/ 351 w 257"/>
                  <a:gd name="T27" fmla="*/ 524 h 237"/>
                  <a:gd name="T28" fmla="*/ 418 w 257"/>
                  <a:gd name="T29" fmla="*/ 531 h 237"/>
                  <a:gd name="T30" fmla="*/ 489 w 257"/>
                  <a:gd name="T31" fmla="*/ 529 h 237"/>
                  <a:gd name="T32" fmla="*/ 571 w 257"/>
                  <a:gd name="T33" fmla="*/ 520 h 237"/>
                  <a:gd name="T34" fmla="*/ 498 w 257"/>
                  <a:gd name="T35" fmla="*/ 509 h 237"/>
                  <a:gd name="T36" fmla="*/ 433 w 257"/>
                  <a:gd name="T37" fmla="*/ 493 h 237"/>
                  <a:gd name="T38" fmla="*/ 378 w 257"/>
                  <a:gd name="T39" fmla="*/ 475 h 237"/>
                  <a:gd name="T40" fmla="*/ 329 w 257"/>
                  <a:gd name="T41" fmla="*/ 457 h 237"/>
                  <a:gd name="T42" fmla="*/ 284 w 257"/>
                  <a:gd name="T43" fmla="*/ 432 h 237"/>
                  <a:gd name="T44" fmla="*/ 249 w 257"/>
                  <a:gd name="T45" fmla="*/ 408 h 237"/>
                  <a:gd name="T46" fmla="*/ 216 w 257"/>
                  <a:gd name="T47" fmla="*/ 379 h 237"/>
                  <a:gd name="T48" fmla="*/ 187 w 257"/>
                  <a:gd name="T49" fmla="*/ 347 h 237"/>
                  <a:gd name="T50" fmla="*/ 160 w 257"/>
                  <a:gd name="T51" fmla="*/ 316 h 237"/>
                  <a:gd name="T52" fmla="*/ 136 w 257"/>
                  <a:gd name="T53" fmla="*/ 280 h 237"/>
                  <a:gd name="T54" fmla="*/ 116 w 257"/>
                  <a:gd name="T55" fmla="*/ 240 h 237"/>
                  <a:gd name="T56" fmla="*/ 96 w 257"/>
                  <a:gd name="T57" fmla="*/ 197 h 237"/>
                  <a:gd name="T58" fmla="*/ 73 w 257"/>
                  <a:gd name="T59" fmla="*/ 155 h 237"/>
                  <a:gd name="T60" fmla="*/ 51 w 257"/>
                  <a:gd name="T61" fmla="*/ 105 h 237"/>
                  <a:gd name="T62" fmla="*/ 27 w 257"/>
                  <a:gd name="T63" fmla="*/ 54 h 237"/>
                  <a:gd name="T64" fmla="*/ 0 w 257"/>
                  <a:gd name="T65" fmla="*/ 0 h 237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57" h="237">
                    <a:moveTo>
                      <a:pt x="0" y="0"/>
                    </a:moveTo>
                    <a:lnTo>
                      <a:pt x="0" y="25"/>
                    </a:lnTo>
                    <a:lnTo>
                      <a:pt x="3" y="50"/>
                    </a:lnTo>
                    <a:lnTo>
                      <a:pt x="6" y="75"/>
                    </a:lnTo>
                    <a:lnTo>
                      <a:pt x="11" y="98"/>
                    </a:lnTo>
                    <a:lnTo>
                      <a:pt x="18" y="119"/>
                    </a:lnTo>
                    <a:lnTo>
                      <a:pt x="27" y="141"/>
                    </a:lnTo>
                    <a:lnTo>
                      <a:pt x="38" y="161"/>
                    </a:lnTo>
                    <a:lnTo>
                      <a:pt x="51" y="178"/>
                    </a:lnTo>
                    <a:lnTo>
                      <a:pt x="67" y="194"/>
                    </a:lnTo>
                    <a:lnTo>
                      <a:pt x="86" y="208"/>
                    </a:lnTo>
                    <a:lnTo>
                      <a:pt x="106" y="219"/>
                    </a:lnTo>
                    <a:lnTo>
                      <a:pt x="131" y="228"/>
                    </a:lnTo>
                    <a:lnTo>
                      <a:pt x="158" y="234"/>
                    </a:lnTo>
                    <a:lnTo>
                      <a:pt x="188" y="237"/>
                    </a:lnTo>
                    <a:lnTo>
                      <a:pt x="220" y="236"/>
                    </a:lnTo>
                    <a:lnTo>
                      <a:pt x="257" y="232"/>
                    </a:lnTo>
                    <a:lnTo>
                      <a:pt x="224" y="227"/>
                    </a:lnTo>
                    <a:lnTo>
                      <a:pt x="195" y="220"/>
                    </a:lnTo>
                    <a:lnTo>
                      <a:pt x="170" y="212"/>
                    </a:lnTo>
                    <a:lnTo>
                      <a:pt x="148" y="204"/>
                    </a:lnTo>
                    <a:lnTo>
                      <a:pt x="128" y="193"/>
                    </a:lnTo>
                    <a:lnTo>
                      <a:pt x="112" y="182"/>
                    </a:lnTo>
                    <a:lnTo>
                      <a:pt x="97" y="169"/>
                    </a:lnTo>
                    <a:lnTo>
                      <a:pt x="84" y="155"/>
                    </a:lnTo>
                    <a:lnTo>
                      <a:pt x="72" y="141"/>
                    </a:lnTo>
                    <a:lnTo>
                      <a:pt x="61" y="125"/>
                    </a:lnTo>
                    <a:lnTo>
                      <a:pt x="52" y="107"/>
                    </a:lnTo>
                    <a:lnTo>
                      <a:pt x="43" y="88"/>
                    </a:lnTo>
                    <a:lnTo>
                      <a:pt x="33" y="69"/>
                    </a:lnTo>
                    <a:lnTo>
                      <a:pt x="23" y="47"/>
                    </a:lnTo>
                    <a:lnTo>
                      <a:pt x="12" y="2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" name="Freeform 6">
                <a:extLst>
                  <a:ext uri="{FF2B5EF4-FFF2-40B4-BE49-F238E27FC236}">
                    <a16:creationId xmlns:a16="http://schemas.microsoft.com/office/drawing/2014/main" id="{C1CB293C-575A-4924-BC29-1E197D265BB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12185230" flipV="1">
                <a:off x="3638" y="2166"/>
                <a:ext cx="277" cy="249"/>
              </a:xfrm>
              <a:custGeom>
                <a:avLst/>
                <a:gdLst>
                  <a:gd name="T0" fmla="*/ 172 w 124"/>
                  <a:gd name="T1" fmla="*/ 0 h 110"/>
                  <a:gd name="T2" fmla="*/ 277 w 124"/>
                  <a:gd name="T3" fmla="*/ 244 h 110"/>
                  <a:gd name="T4" fmla="*/ 268 w 124"/>
                  <a:gd name="T5" fmla="*/ 242 h 110"/>
                  <a:gd name="T6" fmla="*/ 239 w 124"/>
                  <a:gd name="T7" fmla="*/ 238 h 110"/>
                  <a:gd name="T8" fmla="*/ 199 w 124"/>
                  <a:gd name="T9" fmla="*/ 229 h 110"/>
                  <a:gd name="T10" fmla="*/ 152 w 124"/>
                  <a:gd name="T11" fmla="*/ 224 h 110"/>
                  <a:gd name="T12" fmla="*/ 101 w 124"/>
                  <a:gd name="T13" fmla="*/ 220 h 110"/>
                  <a:gd name="T14" fmla="*/ 56 w 124"/>
                  <a:gd name="T15" fmla="*/ 222 h 110"/>
                  <a:gd name="T16" fmla="*/ 20 w 124"/>
                  <a:gd name="T17" fmla="*/ 231 h 110"/>
                  <a:gd name="T18" fmla="*/ 0 w 124"/>
                  <a:gd name="T19" fmla="*/ 249 h 110"/>
                  <a:gd name="T20" fmla="*/ 9 w 124"/>
                  <a:gd name="T21" fmla="*/ 222 h 110"/>
                  <a:gd name="T22" fmla="*/ 18 w 124"/>
                  <a:gd name="T23" fmla="*/ 201 h 110"/>
                  <a:gd name="T24" fmla="*/ 36 w 124"/>
                  <a:gd name="T25" fmla="*/ 186 h 110"/>
                  <a:gd name="T26" fmla="*/ 56 w 124"/>
                  <a:gd name="T27" fmla="*/ 172 h 110"/>
                  <a:gd name="T28" fmla="*/ 80 w 124"/>
                  <a:gd name="T29" fmla="*/ 163 h 110"/>
                  <a:gd name="T30" fmla="*/ 105 w 124"/>
                  <a:gd name="T31" fmla="*/ 161 h 110"/>
                  <a:gd name="T32" fmla="*/ 132 w 124"/>
                  <a:gd name="T33" fmla="*/ 161 h 110"/>
                  <a:gd name="T34" fmla="*/ 161 w 124"/>
                  <a:gd name="T35" fmla="*/ 168 h 110"/>
                  <a:gd name="T36" fmla="*/ 163 w 124"/>
                  <a:gd name="T37" fmla="*/ 161 h 110"/>
                  <a:gd name="T38" fmla="*/ 156 w 124"/>
                  <a:gd name="T39" fmla="*/ 127 h 110"/>
                  <a:gd name="T40" fmla="*/ 150 w 124"/>
                  <a:gd name="T41" fmla="*/ 86 h 110"/>
                  <a:gd name="T42" fmla="*/ 145 w 124"/>
                  <a:gd name="T43" fmla="*/ 68 h 110"/>
                  <a:gd name="T44" fmla="*/ 141 w 124"/>
                  <a:gd name="T45" fmla="*/ 68 h 110"/>
                  <a:gd name="T46" fmla="*/ 136 w 124"/>
                  <a:gd name="T47" fmla="*/ 66 h 110"/>
                  <a:gd name="T48" fmla="*/ 132 w 124"/>
                  <a:gd name="T49" fmla="*/ 59 h 110"/>
                  <a:gd name="T50" fmla="*/ 127 w 124"/>
                  <a:gd name="T51" fmla="*/ 52 h 110"/>
                  <a:gd name="T52" fmla="*/ 127 w 124"/>
                  <a:gd name="T53" fmla="*/ 43 h 110"/>
                  <a:gd name="T54" fmla="*/ 132 w 124"/>
                  <a:gd name="T55" fmla="*/ 32 h 110"/>
                  <a:gd name="T56" fmla="*/ 147 w 124"/>
                  <a:gd name="T57" fmla="*/ 18 h 110"/>
                  <a:gd name="T58" fmla="*/ 172 w 124"/>
                  <a:gd name="T59" fmla="*/ 0 h 110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</a:gdLst>
                <a:ahLst/>
                <a:cxnLst>
                  <a:cxn ang="T60">
                    <a:pos x="T0" y="T1"/>
                  </a:cxn>
                  <a:cxn ang="T61">
                    <a:pos x="T2" y="T3"/>
                  </a:cxn>
                  <a:cxn ang="T62">
                    <a:pos x="T4" y="T5"/>
                  </a:cxn>
                  <a:cxn ang="T63">
                    <a:pos x="T6" y="T7"/>
                  </a:cxn>
                  <a:cxn ang="T64">
                    <a:pos x="T8" y="T9"/>
                  </a:cxn>
                  <a:cxn ang="T65">
                    <a:pos x="T10" y="T11"/>
                  </a:cxn>
                  <a:cxn ang="T66">
                    <a:pos x="T12" y="T13"/>
                  </a:cxn>
                  <a:cxn ang="T67">
                    <a:pos x="T14" y="T15"/>
                  </a:cxn>
                  <a:cxn ang="T68">
                    <a:pos x="T16" y="T17"/>
                  </a:cxn>
                  <a:cxn ang="T69">
                    <a:pos x="T18" y="T19"/>
                  </a:cxn>
                  <a:cxn ang="T70">
                    <a:pos x="T20" y="T21"/>
                  </a:cxn>
                  <a:cxn ang="T71">
                    <a:pos x="T22" y="T23"/>
                  </a:cxn>
                  <a:cxn ang="T72">
                    <a:pos x="T24" y="T25"/>
                  </a:cxn>
                  <a:cxn ang="T73">
                    <a:pos x="T26" y="T27"/>
                  </a:cxn>
                  <a:cxn ang="T74">
                    <a:pos x="T28" y="T29"/>
                  </a:cxn>
                  <a:cxn ang="T75">
                    <a:pos x="T30" y="T31"/>
                  </a:cxn>
                  <a:cxn ang="T76">
                    <a:pos x="T32" y="T33"/>
                  </a:cxn>
                  <a:cxn ang="T77">
                    <a:pos x="T34" y="T35"/>
                  </a:cxn>
                  <a:cxn ang="T78">
                    <a:pos x="T36" y="T37"/>
                  </a:cxn>
                  <a:cxn ang="T79">
                    <a:pos x="T38" y="T39"/>
                  </a:cxn>
                  <a:cxn ang="T80">
                    <a:pos x="T40" y="T41"/>
                  </a:cxn>
                  <a:cxn ang="T81">
                    <a:pos x="T42" y="T43"/>
                  </a:cxn>
                  <a:cxn ang="T82">
                    <a:pos x="T44" y="T45"/>
                  </a:cxn>
                  <a:cxn ang="T83">
                    <a:pos x="T46" y="T47"/>
                  </a:cxn>
                  <a:cxn ang="T84">
                    <a:pos x="T48" y="T49"/>
                  </a:cxn>
                  <a:cxn ang="T85">
                    <a:pos x="T50" y="T51"/>
                  </a:cxn>
                  <a:cxn ang="T86">
                    <a:pos x="T52" y="T53"/>
                  </a:cxn>
                  <a:cxn ang="T87">
                    <a:pos x="T54" y="T55"/>
                  </a:cxn>
                  <a:cxn ang="T88">
                    <a:pos x="T56" y="T57"/>
                  </a:cxn>
                  <a:cxn ang="T89">
                    <a:pos x="T58" y="T59"/>
                  </a:cxn>
                </a:cxnLst>
                <a:rect l="0" t="0" r="r" b="b"/>
                <a:pathLst>
                  <a:path w="124" h="110">
                    <a:moveTo>
                      <a:pt x="77" y="0"/>
                    </a:moveTo>
                    <a:lnTo>
                      <a:pt x="124" y="108"/>
                    </a:lnTo>
                    <a:lnTo>
                      <a:pt x="120" y="107"/>
                    </a:lnTo>
                    <a:lnTo>
                      <a:pt x="107" y="105"/>
                    </a:lnTo>
                    <a:lnTo>
                      <a:pt x="89" y="101"/>
                    </a:lnTo>
                    <a:lnTo>
                      <a:pt x="68" y="99"/>
                    </a:lnTo>
                    <a:lnTo>
                      <a:pt x="45" y="97"/>
                    </a:lnTo>
                    <a:lnTo>
                      <a:pt x="25" y="98"/>
                    </a:lnTo>
                    <a:lnTo>
                      <a:pt x="9" y="102"/>
                    </a:lnTo>
                    <a:lnTo>
                      <a:pt x="0" y="110"/>
                    </a:lnTo>
                    <a:lnTo>
                      <a:pt x="4" y="98"/>
                    </a:lnTo>
                    <a:lnTo>
                      <a:pt x="8" y="89"/>
                    </a:lnTo>
                    <a:lnTo>
                      <a:pt x="16" y="82"/>
                    </a:lnTo>
                    <a:lnTo>
                      <a:pt x="25" y="76"/>
                    </a:lnTo>
                    <a:lnTo>
                      <a:pt x="36" y="72"/>
                    </a:lnTo>
                    <a:lnTo>
                      <a:pt x="47" y="71"/>
                    </a:lnTo>
                    <a:lnTo>
                      <a:pt x="59" y="71"/>
                    </a:lnTo>
                    <a:lnTo>
                      <a:pt x="72" y="74"/>
                    </a:lnTo>
                    <a:lnTo>
                      <a:pt x="73" y="71"/>
                    </a:lnTo>
                    <a:lnTo>
                      <a:pt x="70" y="56"/>
                    </a:lnTo>
                    <a:lnTo>
                      <a:pt x="67" y="38"/>
                    </a:lnTo>
                    <a:lnTo>
                      <a:pt x="65" y="30"/>
                    </a:lnTo>
                    <a:lnTo>
                      <a:pt x="63" y="30"/>
                    </a:lnTo>
                    <a:lnTo>
                      <a:pt x="61" y="29"/>
                    </a:lnTo>
                    <a:lnTo>
                      <a:pt x="59" y="26"/>
                    </a:lnTo>
                    <a:lnTo>
                      <a:pt x="57" y="23"/>
                    </a:lnTo>
                    <a:lnTo>
                      <a:pt x="57" y="19"/>
                    </a:lnTo>
                    <a:lnTo>
                      <a:pt x="59" y="14"/>
                    </a:lnTo>
                    <a:lnTo>
                      <a:pt x="66" y="8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Freeform 7">
                <a:extLst>
                  <a:ext uri="{FF2B5EF4-FFF2-40B4-BE49-F238E27FC236}">
                    <a16:creationId xmlns:a16="http://schemas.microsoft.com/office/drawing/2014/main" id="{A4BDA8FD-1B9E-47BF-B4DE-3F8AE6BA35A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12185230" flipV="1">
                <a:off x="3978" y="976"/>
                <a:ext cx="245" cy="347"/>
              </a:xfrm>
              <a:custGeom>
                <a:avLst/>
                <a:gdLst>
                  <a:gd name="T0" fmla="*/ 0 w 109"/>
                  <a:gd name="T1" fmla="*/ 0 h 156"/>
                  <a:gd name="T2" fmla="*/ 11 w 109"/>
                  <a:gd name="T3" fmla="*/ 2 h 156"/>
                  <a:gd name="T4" fmla="*/ 40 w 109"/>
                  <a:gd name="T5" fmla="*/ 11 h 156"/>
                  <a:gd name="T6" fmla="*/ 83 w 109"/>
                  <a:gd name="T7" fmla="*/ 27 h 156"/>
                  <a:gd name="T8" fmla="*/ 130 w 109"/>
                  <a:gd name="T9" fmla="*/ 53 h 156"/>
                  <a:gd name="T10" fmla="*/ 175 w 109"/>
                  <a:gd name="T11" fmla="*/ 98 h 156"/>
                  <a:gd name="T12" fmla="*/ 216 w 109"/>
                  <a:gd name="T13" fmla="*/ 158 h 156"/>
                  <a:gd name="T14" fmla="*/ 241 w 109"/>
                  <a:gd name="T15" fmla="*/ 240 h 156"/>
                  <a:gd name="T16" fmla="*/ 245 w 109"/>
                  <a:gd name="T17" fmla="*/ 347 h 156"/>
                  <a:gd name="T18" fmla="*/ 236 w 109"/>
                  <a:gd name="T19" fmla="*/ 347 h 156"/>
                  <a:gd name="T20" fmla="*/ 223 w 109"/>
                  <a:gd name="T21" fmla="*/ 347 h 156"/>
                  <a:gd name="T22" fmla="*/ 209 w 109"/>
                  <a:gd name="T23" fmla="*/ 347 h 156"/>
                  <a:gd name="T24" fmla="*/ 196 w 109"/>
                  <a:gd name="T25" fmla="*/ 343 h 156"/>
                  <a:gd name="T26" fmla="*/ 182 w 109"/>
                  <a:gd name="T27" fmla="*/ 340 h 156"/>
                  <a:gd name="T28" fmla="*/ 166 w 109"/>
                  <a:gd name="T29" fmla="*/ 334 h 156"/>
                  <a:gd name="T30" fmla="*/ 148 w 109"/>
                  <a:gd name="T31" fmla="*/ 323 h 156"/>
                  <a:gd name="T32" fmla="*/ 130 w 109"/>
                  <a:gd name="T33" fmla="*/ 309 h 156"/>
                  <a:gd name="T34" fmla="*/ 119 w 109"/>
                  <a:gd name="T35" fmla="*/ 280 h 156"/>
                  <a:gd name="T36" fmla="*/ 119 w 109"/>
                  <a:gd name="T37" fmla="*/ 247 h 156"/>
                  <a:gd name="T38" fmla="*/ 126 w 109"/>
                  <a:gd name="T39" fmla="*/ 214 h 156"/>
                  <a:gd name="T40" fmla="*/ 133 w 109"/>
                  <a:gd name="T41" fmla="*/ 178 h 156"/>
                  <a:gd name="T42" fmla="*/ 126 w 109"/>
                  <a:gd name="T43" fmla="*/ 138 h 156"/>
                  <a:gd name="T44" fmla="*/ 108 w 109"/>
                  <a:gd name="T45" fmla="*/ 96 h 156"/>
                  <a:gd name="T46" fmla="*/ 70 w 109"/>
                  <a:gd name="T47" fmla="*/ 51 h 156"/>
                  <a:gd name="T48" fmla="*/ 0 w 109"/>
                  <a:gd name="T49" fmla="*/ 0 h 15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09" h="156">
                    <a:moveTo>
                      <a:pt x="0" y="0"/>
                    </a:moveTo>
                    <a:lnTo>
                      <a:pt x="5" y="1"/>
                    </a:lnTo>
                    <a:lnTo>
                      <a:pt x="18" y="5"/>
                    </a:lnTo>
                    <a:lnTo>
                      <a:pt x="37" y="12"/>
                    </a:lnTo>
                    <a:lnTo>
                      <a:pt x="58" y="24"/>
                    </a:lnTo>
                    <a:lnTo>
                      <a:pt x="78" y="44"/>
                    </a:lnTo>
                    <a:lnTo>
                      <a:pt x="96" y="71"/>
                    </a:lnTo>
                    <a:lnTo>
                      <a:pt x="107" y="108"/>
                    </a:lnTo>
                    <a:lnTo>
                      <a:pt x="109" y="156"/>
                    </a:lnTo>
                    <a:lnTo>
                      <a:pt x="105" y="156"/>
                    </a:lnTo>
                    <a:lnTo>
                      <a:pt x="99" y="156"/>
                    </a:lnTo>
                    <a:lnTo>
                      <a:pt x="93" y="156"/>
                    </a:lnTo>
                    <a:lnTo>
                      <a:pt x="87" y="154"/>
                    </a:lnTo>
                    <a:lnTo>
                      <a:pt x="81" y="153"/>
                    </a:lnTo>
                    <a:lnTo>
                      <a:pt x="74" y="150"/>
                    </a:lnTo>
                    <a:lnTo>
                      <a:pt x="66" y="145"/>
                    </a:lnTo>
                    <a:lnTo>
                      <a:pt x="58" y="139"/>
                    </a:lnTo>
                    <a:lnTo>
                      <a:pt x="53" y="126"/>
                    </a:lnTo>
                    <a:lnTo>
                      <a:pt x="53" y="111"/>
                    </a:lnTo>
                    <a:lnTo>
                      <a:pt x="56" y="96"/>
                    </a:lnTo>
                    <a:lnTo>
                      <a:pt x="59" y="80"/>
                    </a:lnTo>
                    <a:lnTo>
                      <a:pt x="56" y="62"/>
                    </a:lnTo>
                    <a:lnTo>
                      <a:pt x="48" y="43"/>
                    </a:lnTo>
                    <a:lnTo>
                      <a:pt x="31" y="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" name="Freeform 8">
                <a:extLst>
                  <a:ext uri="{FF2B5EF4-FFF2-40B4-BE49-F238E27FC236}">
                    <a16:creationId xmlns:a16="http://schemas.microsoft.com/office/drawing/2014/main" id="{AEF5C899-9783-4E24-9D73-4223D398AF5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12185230" flipV="1">
                <a:off x="3844" y="2207"/>
                <a:ext cx="103" cy="209"/>
              </a:xfrm>
              <a:custGeom>
                <a:avLst/>
                <a:gdLst>
                  <a:gd name="T0" fmla="*/ 69 w 46"/>
                  <a:gd name="T1" fmla="*/ 0 h 94"/>
                  <a:gd name="T2" fmla="*/ 45 w 46"/>
                  <a:gd name="T3" fmla="*/ 84 h 94"/>
                  <a:gd name="T4" fmla="*/ 34 w 46"/>
                  <a:gd name="T5" fmla="*/ 138 h 94"/>
                  <a:gd name="T6" fmla="*/ 25 w 46"/>
                  <a:gd name="T7" fmla="*/ 176 h 94"/>
                  <a:gd name="T8" fmla="*/ 0 w 46"/>
                  <a:gd name="T9" fmla="*/ 209 h 94"/>
                  <a:gd name="T10" fmla="*/ 27 w 46"/>
                  <a:gd name="T11" fmla="*/ 196 h 94"/>
                  <a:gd name="T12" fmla="*/ 52 w 46"/>
                  <a:gd name="T13" fmla="*/ 178 h 94"/>
                  <a:gd name="T14" fmla="*/ 72 w 46"/>
                  <a:gd name="T15" fmla="*/ 153 h 94"/>
                  <a:gd name="T16" fmla="*/ 90 w 46"/>
                  <a:gd name="T17" fmla="*/ 127 h 94"/>
                  <a:gd name="T18" fmla="*/ 101 w 46"/>
                  <a:gd name="T19" fmla="*/ 98 h 94"/>
                  <a:gd name="T20" fmla="*/ 103 w 46"/>
                  <a:gd name="T21" fmla="*/ 67 h 94"/>
                  <a:gd name="T22" fmla="*/ 94 w 46"/>
                  <a:gd name="T23" fmla="*/ 33 h 94"/>
                  <a:gd name="T24" fmla="*/ 69 w 46"/>
                  <a:gd name="T25" fmla="*/ 0 h 94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46" h="94">
                    <a:moveTo>
                      <a:pt x="31" y="0"/>
                    </a:moveTo>
                    <a:lnTo>
                      <a:pt x="20" y="38"/>
                    </a:lnTo>
                    <a:lnTo>
                      <a:pt x="15" y="62"/>
                    </a:lnTo>
                    <a:lnTo>
                      <a:pt x="11" y="79"/>
                    </a:lnTo>
                    <a:lnTo>
                      <a:pt x="0" y="94"/>
                    </a:lnTo>
                    <a:lnTo>
                      <a:pt x="12" y="88"/>
                    </a:lnTo>
                    <a:lnTo>
                      <a:pt x="23" y="80"/>
                    </a:lnTo>
                    <a:lnTo>
                      <a:pt x="32" y="69"/>
                    </a:lnTo>
                    <a:lnTo>
                      <a:pt x="40" y="57"/>
                    </a:lnTo>
                    <a:lnTo>
                      <a:pt x="45" y="44"/>
                    </a:lnTo>
                    <a:lnTo>
                      <a:pt x="46" y="30"/>
                    </a:lnTo>
                    <a:lnTo>
                      <a:pt x="42" y="15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" name="Freeform 9">
                <a:extLst>
                  <a:ext uri="{FF2B5EF4-FFF2-40B4-BE49-F238E27FC236}">
                    <a16:creationId xmlns:a16="http://schemas.microsoft.com/office/drawing/2014/main" id="{5864C262-7FE5-424D-9796-4C0EA105A1C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12185230" flipV="1">
                <a:off x="3894" y="1325"/>
                <a:ext cx="120" cy="90"/>
              </a:xfrm>
              <a:custGeom>
                <a:avLst/>
                <a:gdLst>
                  <a:gd name="T0" fmla="*/ 0 w 54"/>
                  <a:gd name="T1" fmla="*/ 0 h 40"/>
                  <a:gd name="T2" fmla="*/ 2 w 54"/>
                  <a:gd name="T3" fmla="*/ 2 h 40"/>
                  <a:gd name="T4" fmla="*/ 13 w 54"/>
                  <a:gd name="T5" fmla="*/ 7 h 40"/>
                  <a:gd name="T6" fmla="*/ 29 w 54"/>
                  <a:gd name="T7" fmla="*/ 18 h 40"/>
                  <a:gd name="T8" fmla="*/ 47 w 54"/>
                  <a:gd name="T9" fmla="*/ 27 h 40"/>
                  <a:gd name="T10" fmla="*/ 64 w 54"/>
                  <a:gd name="T11" fmla="*/ 34 h 40"/>
                  <a:gd name="T12" fmla="*/ 84 w 54"/>
                  <a:gd name="T13" fmla="*/ 38 h 40"/>
                  <a:gd name="T14" fmla="*/ 102 w 54"/>
                  <a:gd name="T15" fmla="*/ 41 h 40"/>
                  <a:gd name="T16" fmla="*/ 120 w 54"/>
                  <a:gd name="T17" fmla="*/ 36 h 40"/>
                  <a:gd name="T18" fmla="*/ 118 w 54"/>
                  <a:gd name="T19" fmla="*/ 56 h 40"/>
                  <a:gd name="T20" fmla="*/ 111 w 54"/>
                  <a:gd name="T21" fmla="*/ 74 h 40"/>
                  <a:gd name="T22" fmla="*/ 98 w 54"/>
                  <a:gd name="T23" fmla="*/ 86 h 40"/>
                  <a:gd name="T24" fmla="*/ 82 w 54"/>
                  <a:gd name="T25" fmla="*/ 90 h 40"/>
                  <a:gd name="T26" fmla="*/ 62 w 54"/>
                  <a:gd name="T27" fmla="*/ 88 h 40"/>
                  <a:gd name="T28" fmla="*/ 42 w 54"/>
                  <a:gd name="T29" fmla="*/ 72 h 40"/>
                  <a:gd name="T30" fmla="*/ 22 w 54"/>
                  <a:gd name="T31" fmla="*/ 45 h 40"/>
                  <a:gd name="T32" fmla="*/ 0 w 54"/>
                  <a:gd name="T33" fmla="*/ 0 h 40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54" h="40">
                    <a:moveTo>
                      <a:pt x="0" y="0"/>
                    </a:moveTo>
                    <a:lnTo>
                      <a:pt x="1" y="1"/>
                    </a:lnTo>
                    <a:lnTo>
                      <a:pt x="6" y="3"/>
                    </a:lnTo>
                    <a:lnTo>
                      <a:pt x="13" y="8"/>
                    </a:lnTo>
                    <a:lnTo>
                      <a:pt x="21" y="12"/>
                    </a:lnTo>
                    <a:lnTo>
                      <a:pt x="29" y="15"/>
                    </a:lnTo>
                    <a:lnTo>
                      <a:pt x="38" y="17"/>
                    </a:lnTo>
                    <a:lnTo>
                      <a:pt x="46" y="18"/>
                    </a:lnTo>
                    <a:lnTo>
                      <a:pt x="54" y="16"/>
                    </a:lnTo>
                    <a:lnTo>
                      <a:pt x="53" y="25"/>
                    </a:lnTo>
                    <a:lnTo>
                      <a:pt x="50" y="33"/>
                    </a:lnTo>
                    <a:lnTo>
                      <a:pt x="44" y="38"/>
                    </a:lnTo>
                    <a:lnTo>
                      <a:pt x="37" y="40"/>
                    </a:lnTo>
                    <a:lnTo>
                      <a:pt x="28" y="39"/>
                    </a:lnTo>
                    <a:lnTo>
                      <a:pt x="19" y="32"/>
                    </a:lnTo>
                    <a:lnTo>
                      <a:pt x="10" y="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" name="Freeform 10">
                <a:extLst>
                  <a:ext uri="{FF2B5EF4-FFF2-40B4-BE49-F238E27FC236}">
                    <a16:creationId xmlns:a16="http://schemas.microsoft.com/office/drawing/2014/main" id="{356DD6C1-38E1-4A9E-AB47-A38E717621E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12185230" flipV="1">
                <a:off x="3010" y="2344"/>
                <a:ext cx="330" cy="2059"/>
              </a:xfrm>
              <a:custGeom>
                <a:avLst/>
                <a:gdLst>
                  <a:gd name="T0" fmla="*/ 0 w 149"/>
                  <a:gd name="T1" fmla="*/ 0 h 704"/>
                  <a:gd name="T2" fmla="*/ 13 w 149"/>
                  <a:gd name="T3" fmla="*/ 18 h 704"/>
                  <a:gd name="T4" fmla="*/ 35 w 149"/>
                  <a:gd name="T5" fmla="*/ 41 h 704"/>
                  <a:gd name="T6" fmla="*/ 62 w 149"/>
                  <a:gd name="T7" fmla="*/ 70 h 704"/>
                  <a:gd name="T8" fmla="*/ 91 w 149"/>
                  <a:gd name="T9" fmla="*/ 108 h 704"/>
                  <a:gd name="T10" fmla="*/ 128 w 149"/>
                  <a:gd name="T11" fmla="*/ 155 h 704"/>
                  <a:gd name="T12" fmla="*/ 162 w 149"/>
                  <a:gd name="T13" fmla="*/ 205 h 704"/>
                  <a:gd name="T14" fmla="*/ 195 w 149"/>
                  <a:gd name="T15" fmla="*/ 263 h 704"/>
                  <a:gd name="T16" fmla="*/ 221 w 149"/>
                  <a:gd name="T17" fmla="*/ 330 h 704"/>
                  <a:gd name="T18" fmla="*/ 248 w 149"/>
                  <a:gd name="T19" fmla="*/ 401 h 704"/>
                  <a:gd name="T20" fmla="*/ 266 w 149"/>
                  <a:gd name="T21" fmla="*/ 483 h 704"/>
                  <a:gd name="T22" fmla="*/ 275 w 149"/>
                  <a:gd name="T23" fmla="*/ 573 h 704"/>
                  <a:gd name="T24" fmla="*/ 279 w 149"/>
                  <a:gd name="T25" fmla="*/ 667 h 704"/>
                  <a:gd name="T26" fmla="*/ 266 w 149"/>
                  <a:gd name="T27" fmla="*/ 772 h 704"/>
                  <a:gd name="T28" fmla="*/ 241 w 149"/>
                  <a:gd name="T29" fmla="*/ 883 h 704"/>
                  <a:gd name="T30" fmla="*/ 204 w 149"/>
                  <a:gd name="T31" fmla="*/ 1000 h 704"/>
                  <a:gd name="T32" fmla="*/ 148 w 149"/>
                  <a:gd name="T33" fmla="*/ 1129 h 704"/>
                  <a:gd name="T34" fmla="*/ 86 w 149"/>
                  <a:gd name="T35" fmla="*/ 1275 h 704"/>
                  <a:gd name="T36" fmla="*/ 47 w 149"/>
                  <a:gd name="T37" fmla="*/ 1410 h 704"/>
                  <a:gd name="T38" fmla="*/ 22 w 149"/>
                  <a:gd name="T39" fmla="*/ 1535 h 704"/>
                  <a:gd name="T40" fmla="*/ 13 w 149"/>
                  <a:gd name="T41" fmla="*/ 1655 h 704"/>
                  <a:gd name="T42" fmla="*/ 13 w 149"/>
                  <a:gd name="T43" fmla="*/ 1769 h 704"/>
                  <a:gd name="T44" fmla="*/ 18 w 149"/>
                  <a:gd name="T45" fmla="*/ 1875 h 704"/>
                  <a:gd name="T46" fmla="*/ 27 w 149"/>
                  <a:gd name="T47" fmla="*/ 1968 h 704"/>
                  <a:gd name="T48" fmla="*/ 31 w 149"/>
                  <a:gd name="T49" fmla="*/ 2059 h 704"/>
                  <a:gd name="T50" fmla="*/ 91 w 149"/>
                  <a:gd name="T51" fmla="*/ 2012 h 704"/>
                  <a:gd name="T52" fmla="*/ 86 w 149"/>
                  <a:gd name="T53" fmla="*/ 1989 h 704"/>
                  <a:gd name="T54" fmla="*/ 80 w 149"/>
                  <a:gd name="T55" fmla="*/ 1922 h 704"/>
                  <a:gd name="T56" fmla="*/ 73 w 149"/>
                  <a:gd name="T57" fmla="*/ 1819 h 704"/>
                  <a:gd name="T58" fmla="*/ 78 w 149"/>
                  <a:gd name="T59" fmla="*/ 1682 h 704"/>
                  <a:gd name="T60" fmla="*/ 91 w 149"/>
                  <a:gd name="T61" fmla="*/ 1518 h 704"/>
                  <a:gd name="T62" fmla="*/ 128 w 149"/>
                  <a:gd name="T63" fmla="*/ 1331 h 704"/>
                  <a:gd name="T64" fmla="*/ 190 w 149"/>
                  <a:gd name="T65" fmla="*/ 1129 h 704"/>
                  <a:gd name="T66" fmla="*/ 286 w 149"/>
                  <a:gd name="T67" fmla="*/ 915 h 704"/>
                  <a:gd name="T68" fmla="*/ 317 w 149"/>
                  <a:gd name="T69" fmla="*/ 816 h 704"/>
                  <a:gd name="T70" fmla="*/ 330 w 149"/>
                  <a:gd name="T71" fmla="*/ 687 h 704"/>
                  <a:gd name="T72" fmla="*/ 319 w 149"/>
                  <a:gd name="T73" fmla="*/ 538 h 704"/>
                  <a:gd name="T74" fmla="*/ 290 w 149"/>
                  <a:gd name="T75" fmla="*/ 392 h 704"/>
                  <a:gd name="T76" fmla="*/ 241 w 149"/>
                  <a:gd name="T77" fmla="*/ 249 h 704"/>
                  <a:gd name="T78" fmla="*/ 179 w 149"/>
                  <a:gd name="T79" fmla="*/ 129 h 704"/>
                  <a:gd name="T80" fmla="*/ 97 w 149"/>
                  <a:gd name="T81" fmla="*/ 41 h 704"/>
                  <a:gd name="T82" fmla="*/ 0 w 149"/>
                  <a:gd name="T83" fmla="*/ 0 h 704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149" h="704">
                    <a:moveTo>
                      <a:pt x="0" y="0"/>
                    </a:moveTo>
                    <a:lnTo>
                      <a:pt x="6" y="6"/>
                    </a:lnTo>
                    <a:lnTo>
                      <a:pt x="16" y="14"/>
                    </a:lnTo>
                    <a:lnTo>
                      <a:pt x="28" y="24"/>
                    </a:lnTo>
                    <a:lnTo>
                      <a:pt x="41" y="37"/>
                    </a:lnTo>
                    <a:lnTo>
                      <a:pt x="58" y="53"/>
                    </a:lnTo>
                    <a:lnTo>
                      <a:pt x="73" y="70"/>
                    </a:lnTo>
                    <a:lnTo>
                      <a:pt x="88" y="90"/>
                    </a:lnTo>
                    <a:lnTo>
                      <a:pt x="100" y="113"/>
                    </a:lnTo>
                    <a:lnTo>
                      <a:pt x="112" y="137"/>
                    </a:lnTo>
                    <a:lnTo>
                      <a:pt x="120" y="165"/>
                    </a:lnTo>
                    <a:lnTo>
                      <a:pt x="124" y="196"/>
                    </a:lnTo>
                    <a:lnTo>
                      <a:pt x="126" y="228"/>
                    </a:lnTo>
                    <a:lnTo>
                      <a:pt x="120" y="264"/>
                    </a:lnTo>
                    <a:lnTo>
                      <a:pt x="109" y="302"/>
                    </a:lnTo>
                    <a:lnTo>
                      <a:pt x="92" y="342"/>
                    </a:lnTo>
                    <a:lnTo>
                      <a:pt x="67" y="386"/>
                    </a:lnTo>
                    <a:lnTo>
                      <a:pt x="39" y="436"/>
                    </a:lnTo>
                    <a:lnTo>
                      <a:pt x="21" y="482"/>
                    </a:lnTo>
                    <a:lnTo>
                      <a:pt x="10" y="525"/>
                    </a:lnTo>
                    <a:lnTo>
                      <a:pt x="6" y="566"/>
                    </a:lnTo>
                    <a:lnTo>
                      <a:pt x="6" y="605"/>
                    </a:lnTo>
                    <a:lnTo>
                      <a:pt x="8" y="641"/>
                    </a:lnTo>
                    <a:lnTo>
                      <a:pt x="12" y="673"/>
                    </a:lnTo>
                    <a:lnTo>
                      <a:pt x="14" y="704"/>
                    </a:lnTo>
                    <a:lnTo>
                      <a:pt x="41" y="688"/>
                    </a:lnTo>
                    <a:lnTo>
                      <a:pt x="39" y="680"/>
                    </a:lnTo>
                    <a:lnTo>
                      <a:pt x="36" y="657"/>
                    </a:lnTo>
                    <a:lnTo>
                      <a:pt x="33" y="622"/>
                    </a:lnTo>
                    <a:lnTo>
                      <a:pt x="35" y="575"/>
                    </a:lnTo>
                    <a:lnTo>
                      <a:pt x="41" y="519"/>
                    </a:lnTo>
                    <a:lnTo>
                      <a:pt x="58" y="455"/>
                    </a:lnTo>
                    <a:lnTo>
                      <a:pt x="86" y="386"/>
                    </a:lnTo>
                    <a:lnTo>
                      <a:pt x="129" y="313"/>
                    </a:lnTo>
                    <a:lnTo>
                      <a:pt x="143" y="279"/>
                    </a:lnTo>
                    <a:lnTo>
                      <a:pt x="149" y="235"/>
                    </a:lnTo>
                    <a:lnTo>
                      <a:pt x="144" y="184"/>
                    </a:lnTo>
                    <a:lnTo>
                      <a:pt x="131" y="134"/>
                    </a:lnTo>
                    <a:lnTo>
                      <a:pt x="109" y="85"/>
                    </a:lnTo>
                    <a:lnTo>
                      <a:pt x="81" y="44"/>
                    </a:lnTo>
                    <a:lnTo>
                      <a:pt x="44" y="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6" name="Freeform 11">
              <a:extLst>
                <a:ext uri="{FF2B5EF4-FFF2-40B4-BE49-F238E27FC236}">
                  <a16:creationId xmlns:a16="http://schemas.microsoft.com/office/drawing/2014/main" id="{21B589CE-2855-4FE3-87FC-45FE7863D6B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373331" flipH="1">
              <a:off x="22" y="1957"/>
              <a:ext cx="323" cy="649"/>
            </a:xfrm>
            <a:custGeom>
              <a:avLst/>
              <a:gdLst>
                <a:gd name="T0" fmla="*/ 237 w 128"/>
                <a:gd name="T1" fmla="*/ 0 h 217"/>
                <a:gd name="T2" fmla="*/ 265 w 128"/>
                <a:gd name="T3" fmla="*/ 27 h 217"/>
                <a:gd name="T4" fmla="*/ 290 w 128"/>
                <a:gd name="T5" fmla="*/ 81 h 217"/>
                <a:gd name="T6" fmla="*/ 310 w 128"/>
                <a:gd name="T7" fmla="*/ 150 h 217"/>
                <a:gd name="T8" fmla="*/ 323 w 128"/>
                <a:gd name="T9" fmla="*/ 233 h 217"/>
                <a:gd name="T10" fmla="*/ 320 w 128"/>
                <a:gd name="T11" fmla="*/ 332 h 217"/>
                <a:gd name="T12" fmla="*/ 293 w 128"/>
                <a:gd name="T13" fmla="*/ 434 h 217"/>
                <a:gd name="T14" fmla="*/ 237 w 128"/>
                <a:gd name="T15" fmla="*/ 541 h 217"/>
                <a:gd name="T16" fmla="*/ 151 w 128"/>
                <a:gd name="T17" fmla="*/ 649 h 217"/>
                <a:gd name="T18" fmla="*/ 124 w 128"/>
                <a:gd name="T19" fmla="*/ 637 h 217"/>
                <a:gd name="T20" fmla="*/ 96 w 128"/>
                <a:gd name="T21" fmla="*/ 628 h 217"/>
                <a:gd name="T22" fmla="*/ 66 w 128"/>
                <a:gd name="T23" fmla="*/ 613 h 217"/>
                <a:gd name="T24" fmla="*/ 40 w 128"/>
                <a:gd name="T25" fmla="*/ 601 h 217"/>
                <a:gd name="T26" fmla="*/ 20 w 128"/>
                <a:gd name="T27" fmla="*/ 586 h 217"/>
                <a:gd name="T28" fmla="*/ 5 w 128"/>
                <a:gd name="T29" fmla="*/ 568 h 217"/>
                <a:gd name="T30" fmla="*/ 0 w 128"/>
                <a:gd name="T31" fmla="*/ 547 h 217"/>
                <a:gd name="T32" fmla="*/ 3 w 128"/>
                <a:gd name="T33" fmla="*/ 532 h 217"/>
                <a:gd name="T34" fmla="*/ 33 w 128"/>
                <a:gd name="T35" fmla="*/ 511 h 217"/>
                <a:gd name="T36" fmla="*/ 73 w 128"/>
                <a:gd name="T37" fmla="*/ 482 h 217"/>
                <a:gd name="T38" fmla="*/ 116 w 128"/>
                <a:gd name="T39" fmla="*/ 449 h 217"/>
                <a:gd name="T40" fmla="*/ 159 w 128"/>
                <a:gd name="T41" fmla="*/ 401 h 217"/>
                <a:gd name="T42" fmla="*/ 199 w 128"/>
                <a:gd name="T43" fmla="*/ 335 h 217"/>
                <a:gd name="T44" fmla="*/ 230 w 128"/>
                <a:gd name="T45" fmla="*/ 248 h 217"/>
                <a:gd name="T46" fmla="*/ 245 w 128"/>
                <a:gd name="T47" fmla="*/ 138 h 217"/>
                <a:gd name="T48" fmla="*/ 237 w 128"/>
                <a:gd name="T49" fmla="*/ 0 h 217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28" h="217">
                  <a:moveTo>
                    <a:pt x="94" y="0"/>
                  </a:moveTo>
                  <a:lnTo>
                    <a:pt x="105" y="9"/>
                  </a:lnTo>
                  <a:lnTo>
                    <a:pt x="115" y="27"/>
                  </a:lnTo>
                  <a:lnTo>
                    <a:pt x="123" y="50"/>
                  </a:lnTo>
                  <a:lnTo>
                    <a:pt x="128" y="78"/>
                  </a:lnTo>
                  <a:lnTo>
                    <a:pt x="127" y="111"/>
                  </a:lnTo>
                  <a:lnTo>
                    <a:pt x="116" y="145"/>
                  </a:lnTo>
                  <a:lnTo>
                    <a:pt x="94" y="181"/>
                  </a:lnTo>
                  <a:lnTo>
                    <a:pt x="60" y="217"/>
                  </a:lnTo>
                  <a:lnTo>
                    <a:pt x="49" y="213"/>
                  </a:lnTo>
                  <a:lnTo>
                    <a:pt x="38" y="210"/>
                  </a:lnTo>
                  <a:lnTo>
                    <a:pt x="26" y="205"/>
                  </a:lnTo>
                  <a:lnTo>
                    <a:pt x="16" y="201"/>
                  </a:lnTo>
                  <a:lnTo>
                    <a:pt x="8" y="196"/>
                  </a:lnTo>
                  <a:lnTo>
                    <a:pt x="2" y="190"/>
                  </a:lnTo>
                  <a:lnTo>
                    <a:pt x="0" y="183"/>
                  </a:lnTo>
                  <a:lnTo>
                    <a:pt x="1" y="178"/>
                  </a:lnTo>
                  <a:lnTo>
                    <a:pt x="13" y="171"/>
                  </a:lnTo>
                  <a:lnTo>
                    <a:pt x="29" y="161"/>
                  </a:lnTo>
                  <a:lnTo>
                    <a:pt x="46" y="150"/>
                  </a:lnTo>
                  <a:lnTo>
                    <a:pt x="63" y="134"/>
                  </a:lnTo>
                  <a:lnTo>
                    <a:pt x="79" y="112"/>
                  </a:lnTo>
                  <a:lnTo>
                    <a:pt x="91" y="83"/>
                  </a:lnTo>
                  <a:lnTo>
                    <a:pt x="97" y="46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Freeform 12">
              <a:extLst>
                <a:ext uri="{FF2B5EF4-FFF2-40B4-BE49-F238E27FC236}">
                  <a16:creationId xmlns:a16="http://schemas.microsoft.com/office/drawing/2014/main" id="{C69B21AD-6BC3-497C-BECE-A5AE03F7E01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68" y="1260"/>
              <a:ext cx="1259" cy="1532"/>
            </a:xfrm>
            <a:custGeom>
              <a:avLst/>
              <a:gdLst>
                <a:gd name="T0" fmla="*/ 891 w 1259"/>
                <a:gd name="T1" fmla="*/ 1532 h 1532"/>
                <a:gd name="T2" fmla="*/ 954 w 1259"/>
                <a:gd name="T3" fmla="*/ 1452 h 1532"/>
                <a:gd name="T4" fmla="*/ 1032 w 1259"/>
                <a:gd name="T5" fmla="*/ 1338 h 1532"/>
                <a:gd name="T6" fmla="*/ 1115 w 1259"/>
                <a:gd name="T7" fmla="*/ 1188 h 1532"/>
                <a:gd name="T8" fmla="*/ 1194 w 1259"/>
                <a:gd name="T9" fmla="*/ 1023 h 1532"/>
                <a:gd name="T10" fmla="*/ 1244 w 1259"/>
                <a:gd name="T11" fmla="*/ 841 h 1532"/>
                <a:gd name="T12" fmla="*/ 1259 w 1259"/>
                <a:gd name="T13" fmla="*/ 647 h 1532"/>
                <a:gd name="T14" fmla="*/ 1230 w 1259"/>
                <a:gd name="T15" fmla="*/ 463 h 1532"/>
                <a:gd name="T16" fmla="*/ 1140 w 1259"/>
                <a:gd name="T17" fmla="*/ 294 h 1532"/>
                <a:gd name="T18" fmla="*/ 1043 w 1259"/>
                <a:gd name="T19" fmla="*/ 190 h 1532"/>
                <a:gd name="T20" fmla="*/ 961 w 1259"/>
                <a:gd name="T21" fmla="*/ 109 h 1532"/>
                <a:gd name="T22" fmla="*/ 894 w 1259"/>
                <a:gd name="T23" fmla="*/ 65 h 1532"/>
                <a:gd name="T24" fmla="*/ 786 w 1259"/>
                <a:gd name="T25" fmla="*/ 18 h 1532"/>
                <a:gd name="T26" fmla="*/ 642 w 1259"/>
                <a:gd name="T27" fmla="*/ 0 h 1532"/>
                <a:gd name="T28" fmla="*/ 440 w 1259"/>
                <a:gd name="T29" fmla="*/ 23 h 1532"/>
                <a:gd name="T30" fmla="*/ 366 w 1259"/>
                <a:gd name="T31" fmla="*/ 44 h 1532"/>
                <a:gd name="T32" fmla="*/ 292 w 1259"/>
                <a:gd name="T33" fmla="*/ 58 h 1532"/>
                <a:gd name="T34" fmla="*/ 229 w 1259"/>
                <a:gd name="T35" fmla="*/ 79 h 1532"/>
                <a:gd name="T36" fmla="*/ 178 w 1259"/>
                <a:gd name="T37" fmla="*/ 103 h 1532"/>
                <a:gd name="T38" fmla="*/ 127 w 1259"/>
                <a:gd name="T39" fmla="*/ 127 h 1532"/>
                <a:gd name="T40" fmla="*/ 82 w 1259"/>
                <a:gd name="T41" fmla="*/ 158 h 1532"/>
                <a:gd name="T42" fmla="*/ 41 w 1259"/>
                <a:gd name="T43" fmla="*/ 197 h 1532"/>
                <a:gd name="T44" fmla="*/ 0 w 1259"/>
                <a:gd name="T45" fmla="*/ 243 h 1532"/>
                <a:gd name="T46" fmla="*/ 76 w 1259"/>
                <a:gd name="T47" fmla="*/ 215 h 1532"/>
                <a:gd name="T48" fmla="*/ 144 w 1259"/>
                <a:gd name="T49" fmla="*/ 194 h 1532"/>
                <a:gd name="T50" fmla="*/ 212 w 1259"/>
                <a:gd name="T51" fmla="*/ 179 h 1532"/>
                <a:gd name="T52" fmla="*/ 280 w 1259"/>
                <a:gd name="T53" fmla="*/ 164 h 1532"/>
                <a:gd name="T54" fmla="*/ 336 w 1259"/>
                <a:gd name="T55" fmla="*/ 149 h 1532"/>
                <a:gd name="T56" fmla="*/ 397 w 1259"/>
                <a:gd name="T57" fmla="*/ 149 h 1532"/>
                <a:gd name="T58" fmla="*/ 458 w 1259"/>
                <a:gd name="T59" fmla="*/ 141 h 1532"/>
                <a:gd name="T60" fmla="*/ 511 w 1259"/>
                <a:gd name="T61" fmla="*/ 146 h 1532"/>
                <a:gd name="T62" fmla="*/ 565 w 1259"/>
                <a:gd name="T63" fmla="*/ 152 h 1532"/>
                <a:gd name="T64" fmla="*/ 618 w 1259"/>
                <a:gd name="T65" fmla="*/ 166 h 1532"/>
                <a:gd name="T66" fmla="*/ 669 w 1259"/>
                <a:gd name="T67" fmla="*/ 186 h 1532"/>
                <a:gd name="T68" fmla="*/ 715 w 1259"/>
                <a:gd name="T69" fmla="*/ 205 h 1532"/>
                <a:gd name="T70" fmla="*/ 760 w 1259"/>
                <a:gd name="T71" fmla="*/ 239 h 1532"/>
                <a:gd name="T72" fmla="*/ 811 w 1259"/>
                <a:gd name="T73" fmla="*/ 267 h 1532"/>
                <a:gd name="T74" fmla="*/ 855 w 1259"/>
                <a:gd name="T75" fmla="*/ 307 h 1532"/>
                <a:gd name="T76" fmla="*/ 899 w 1259"/>
                <a:gd name="T77" fmla="*/ 348 h 1532"/>
                <a:gd name="T78" fmla="*/ 971 w 1259"/>
                <a:gd name="T79" fmla="*/ 464 h 1532"/>
                <a:gd name="T80" fmla="*/ 1016 w 1259"/>
                <a:gd name="T81" fmla="*/ 606 h 1532"/>
                <a:gd name="T82" fmla="*/ 1027 w 1259"/>
                <a:gd name="T83" fmla="*/ 774 h 1532"/>
                <a:gd name="T84" fmla="*/ 1022 w 1259"/>
                <a:gd name="T85" fmla="*/ 939 h 1532"/>
                <a:gd name="T86" fmla="*/ 1002 w 1259"/>
                <a:gd name="T87" fmla="*/ 1117 h 1532"/>
                <a:gd name="T88" fmla="*/ 966 w 1259"/>
                <a:gd name="T89" fmla="*/ 1279 h 1532"/>
                <a:gd name="T90" fmla="*/ 933 w 1259"/>
                <a:gd name="T91" fmla="*/ 1421 h 1532"/>
                <a:gd name="T92" fmla="*/ 891 w 1259"/>
                <a:gd name="T93" fmla="*/ 1532 h 1532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1259" h="1532">
                  <a:moveTo>
                    <a:pt x="891" y="1532"/>
                  </a:moveTo>
                  <a:lnTo>
                    <a:pt x="954" y="1452"/>
                  </a:lnTo>
                  <a:lnTo>
                    <a:pt x="1032" y="1338"/>
                  </a:lnTo>
                  <a:lnTo>
                    <a:pt x="1115" y="1188"/>
                  </a:lnTo>
                  <a:lnTo>
                    <a:pt x="1194" y="1023"/>
                  </a:lnTo>
                  <a:lnTo>
                    <a:pt x="1244" y="841"/>
                  </a:lnTo>
                  <a:lnTo>
                    <a:pt x="1259" y="647"/>
                  </a:lnTo>
                  <a:lnTo>
                    <a:pt x="1230" y="463"/>
                  </a:lnTo>
                  <a:lnTo>
                    <a:pt x="1140" y="294"/>
                  </a:lnTo>
                  <a:lnTo>
                    <a:pt x="1043" y="190"/>
                  </a:lnTo>
                  <a:lnTo>
                    <a:pt x="961" y="109"/>
                  </a:lnTo>
                  <a:lnTo>
                    <a:pt x="894" y="65"/>
                  </a:lnTo>
                  <a:lnTo>
                    <a:pt x="786" y="18"/>
                  </a:lnTo>
                  <a:lnTo>
                    <a:pt x="642" y="0"/>
                  </a:lnTo>
                  <a:lnTo>
                    <a:pt x="440" y="23"/>
                  </a:lnTo>
                  <a:lnTo>
                    <a:pt x="366" y="44"/>
                  </a:lnTo>
                  <a:lnTo>
                    <a:pt x="292" y="58"/>
                  </a:lnTo>
                  <a:lnTo>
                    <a:pt x="229" y="79"/>
                  </a:lnTo>
                  <a:lnTo>
                    <a:pt x="178" y="103"/>
                  </a:lnTo>
                  <a:lnTo>
                    <a:pt x="127" y="127"/>
                  </a:lnTo>
                  <a:lnTo>
                    <a:pt x="82" y="158"/>
                  </a:lnTo>
                  <a:lnTo>
                    <a:pt x="41" y="197"/>
                  </a:lnTo>
                  <a:lnTo>
                    <a:pt x="0" y="243"/>
                  </a:lnTo>
                  <a:lnTo>
                    <a:pt x="76" y="215"/>
                  </a:lnTo>
                  <a:lnTo>
                    <a:pt x="144" y="194"/>
                  </a:lnTo>
                  <a:lnTo>
                    <a:pt x="212" y="179"/>
                  </a:lnTo>
                  <a:lnTo>
                    <a:pt x="280" y="164"/>
                  </a:lnTo>
                  <a:lnTo>
                    <a:pt x="336" y="149"/>
                  </a:lnTo>
                  <a:lnTo>
                    <a:pt x="397" y="149"/>
                  </a:lnTo>
                  <a:lnTo>
                    <a:pt x="458" y="141"/>
                  </a:lnTo>
                  <a:lnTo>
                    <a:pt x="511" y="146"/>
                  </a:lnTo>
                  <a:lnTo>
                    <a:pt x="565" y="152"/>
                  </a:lnTo>
                  <a:lnTo>
                    <a:pt x="618" y="166"/>
                  </a:lnTo>
                  <a:lnTo>
                    <a:pt x="669" y="186"/>
                  </a:lnTo>
                  <a:lnTo>
                    <a:pt x="715" y="205"/>
                  </a:lnTo>
                  <a:lnTo>
                    <a:pt x="760" y="239"/>
                  </a:lnTo>
                  <a:lnTo>
                    <a:pt x="811" y="267"/>
                  </a:lnTo>
                  <a:lnTo>
                    <a:pt x="855" y="307"/>
                  </a:lnTo>
                  <a:lnTo>
                    <a:pt x="899" y="348"/>
                  </a:lnTo>
                  <a:lnTo>
                    <a:pt x="971" y="464"/>
                  </a:lnTo>
                  <a:lnTo>
                    <a:pt x="1016" y="606"/>
                  </a:lnTo>
                  <a:lnTo>
                    <a:pt x="1027" y="774"/>
                  </a:lnTo>
                  <a:lnTo>
                    <a:pt x="1022" y="939"/>
                  </a:lnTo>
                  <a:lnTo>
                    <a:pt x="1002" y="1117"/>
                  </a:lnTo>
                  <a:lnTo>
                    <a:pt x="966" y="1279"/>
                  </a:lnTo>
                  <a:lnTo>
                    <a:pt x="933" y="1421"/>
                  </a:lnTo>
                  <a:lnTo>
                    <a:pt x="891" y="1532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" name="Freeform 13">
              <a:extLst>
                <a:ext uri="{FF2B5EF4-FFF2-40B4-BE49-F238E27FC236}">
                  <a16:creationId xmlns:a16="http://schemas.microsoft.com/office/drawing/2014/main" id="{BBA14294-9017-4EBD-8BB1-9D61A5DFFD7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2610"/>
              <a:ext cx="801" cy="459"/>
            </a:xfrm>
            <a:custGeom>
              <a:avLst/>
              <a:gdLst>
                <a:gd name="T0" fmla="*/ 0 w 801"/>
                <a:gd name="T1" fmla="*/ 0 h 459"/>
                <a:gd name="T2" fmla="*/ 37 w 801"/>
                <a:gd name="T3" fmla="*/ 69 h 459"/>
                <a:gd name="T4" fmla="*/ 68 w 801"/>
                <a:gd name="T5" fmla="*/ 132 h 459"/>
                <a:gd name="T6" fmla="*/ 110 w 801"/>
                <a:gd name="T7" fmla="*/ 188 h 459"/>
                <a:gd name="T8" fmla="*/ 149 w 801"/>
                <a:gd name="T9" fmla="*/ 229 h 459"/>
                <a:gd name="T10" fmla="*/ 192 w 801"/>
                <a:gd name="T11" fmla="*/ 278 h 459"/>
                <a:gd name="T12" fmla="*/ 250 w 801"/>
                <a:gd name="T13" fmla="*/ 314 h 459"/>
                <a:gd name="T14" fmla="*/ 308 w 801"/>
                <a:gd name="T15" fmla="*/ 336 h 459"/>
                <a:gd name="T16" fmla="*/ 365 w 801"/>
                <a:gd name="T17" fmla="*/ 365 h 459"/>
                <a:gd name="T18" fmla="*/ 430 w 801"/>
                <a:gd name="T19" fmla="*/ 381 h 459"/>
                <a:gd name="T20" fmla="*/ 501 w 801"/>
                <a:gd name="T21" fmla="*/ 390 h 459"/>
                <a:gd name="T22" fmla="*/ 573 w 801"/>
                <a:gd name="T23" fmla="*/ 392 h 459"/>
                <a:gd name="T24" fmla="*/ 646 w 801"/>
                <a:gd name="T25" fmla="*/ 381 h 459"/>
                <a:gd name="T26" fmla="*/ 726 w 801"/>
                <a:gd name="T27" fmla="*/ 362 h 459"/>
                <a:gd name="T28" fmla="*/ 801 w 801"/>
                <a:gd name="T29" fmla="*/ 335 h 459"/>
                <a:gd name="T30" fmla="*/ 731 w 801"/>
                <a:gd name="T31" fmla="*/ 377 h 459"/>
                <a:gd name="T32" fmla="*/ 662 w 801"/>
                <a:gd name="T33" fmla="*/ 404 h 459"/>
                <a:gd name="T34" fmla="*/ 594 w 801"/>
                <a:gd name="T35" fmla="*/ 432 h 459"/>
                <a:gd name="T36" fmla="*/ 532 w 801"/>
                <a:gd name="T37" fmla="*/ 445 h 459"/>
                <a:gd name="T38" fmla="*/ 471 w 801"/>
                <a:gd name="T39" fmla="*/ 459 h 459"/>
                <a:gd name="T40" fmla="*/ 411 w 801"/>
                <a:gd name="T41" fmla="*/ 458 h 459"/>
                <a:gd name="T42" fmla="*/ 350 w 801"/>
                <a:gd name="T43" fmla="*/ 458 h 459"/>
                <a:gd name="T44" fmla="*/ 291 w 801"/>
                <a:gd name="T45" fmla="*/ 450 h 459"/>
                <a:gd name="T46" fmla="*/ 244 w 801"/>
                <a:gd name="T47" fmla="*/ 436 h 459"/>
                <a:gd name="T48" fmla="*/ 192 w 801"/>
                <a:gd name="T49" fmla="*/ 415 h 459"/>
                <a:gd name="T50" fmla="*/ 145 w 801"/>
                <a:gd name="T51" fmla="*/ 394 h 459"/>
                <a:gd name="T52" fmla="*/ 100 w 801"/>
                <a:gd name="T53" fmla="*/ 373 h 459"/>
                <a:gd name="T54" fmla="*/ 60 w 801"/>
                <a:gd name="T55" fmla="*/ 347 h 459"/>
                <a:gd name="T56" fmla="*/ 0 w 801"/>
                <a:gd name="T57" fmla="*/ 294 h 459"/>
                <a:gd name="T58" fmla="*/ 0 w 801"/>
                <a:gd name="T59" fmla="*/ 0 h 459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801" h="459">
                  <a:moveTo>
                    <a:pt x="0" y="0"/>
                  </a:moveTo>
                  <a:lnTo>
                    <a:pt x="37" y="69"/>
                  </a:lnTo>
                  <a:lnTo>
                    <a:pt x="68" y="132"/>
                  </a:lnTo>
                  <a:lnTo>
                    <a:pt x="110" y="188"/>
                  </a:lnTo>
                  <a:lnTo>
                    <a:pt x="149" y="229"/>
                  </a:lnTo>
                  <a:lnTo>
                    <a:pt x="192" y="278"/>
                  </a:lnTo>
                  <a:lnTo>
                    <a:pt x="250" y="314"/>
                  </a:lnTo>
                  <a:lnTo>
                    <a:pt x="308" y="336"/>
                  </a:lnTo>
                  <a:lnTo>
                    <a:pt x="365" y="365"/>
                  </a:lnTo>
                  <a:lnTo>
                    <a:pt x="430" y="381"/>
                  </a:lnTo>
                  <a:lnTo>
                    <a:pt x="501" y="390"/>
                  </a:lnTo>
                  <a:lnTo>
                    <a:pt x="573" y="392"/>
                  </a:lnTo>
                  <a:lnTo>
                    <a:pt x="646" y="381"/>
                  </a:lnTo>
                  <a:lnTo>
                    <a:pt x="726" y="362"/>
                  </a:lnTo>
                  <a:lnTo>
                    <a:pt x="801" y="335"/>
                  </a:lnTo>
                  <a:lnTo>
                    <a:pt x="731" y="377"/>
                  </a:lnTo>
                  <a:lnTo>
                    <a:pt x="662" y="404"/>
                  </a:lnTo>
                  <a:lnTo>
                    <a:pt x="594" y="432"/>
                  </a:lnTo>
                  <a:lnTo>
                    <a:pt x="532" y="445"/>
                  </a:lnTo>
                  <a:lnTo>
                    <a:pt x="471" y="459"/>
                  </a:lnTo>
                  <a:lnTo>
                    <a:pt x="411" y="458"/>
                  </a:lnTo>
                  <a:lnTo>
                    <a:pt x="350" y="458"/>
                  </a:lnTo>
                  <a:lnTo>
                    <a:pt x="291" y="450"/>
                  </a:lnTo>
                  <a:lnTo>
                    <a:pt x="244" y="436"/>
                  </a:lnTo>
                  <a:lnTo>
                    <a:pt x="192" y="415"/>
                  </a:lnTo>
                  <a:lnTo>
                    <a:pt x="145" y="394"/>
                  </a:lnTo>
                  <a:lnTo>
                    <a:pt x="100" y="373"/>
                  </a:lnTo>
                  <a:lnTo>
                    <a:pt x="60" y="347"/>
                  </a:lnTo>
                  <a:lnTo>
                    <a:pt x="0" y="2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" name="Freeform 14">
              <a:extLst>
                <a:ext uri="{FF2B5EF4-FFF2-40B4-BE49-F238E27FC236}">
                  <a16:creationId xmlns:a16="http://schemas.microsoft.com/office/drawing/2014/main" id="{416ADA71-DA55-421D-B92E-6F8457C0BE5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373331" flipH="1">
              <a:off x="898" y="2855"/>
              <a:ext cx="354" cy="464"/>
            </a:xfrm>
            <a:custGeom>
              <a:avLst/>
              <a:gdLst>
                <a:gd name="T0" fmla="*/ 227 w 117"/>
                <a:gd name="T1" fmla="*/ 0 h 132"/>
                <a:gd name="T2" fmla="*/ 0 w 117"/>
                <a:gd name="T3" fmla="*/ 88 h 132"/>
                <a:gd name="T4" fmla="*/ 9 w 117"/>
                <a:gd name="T5" fmla="*/ 91 h 132"/>
                <a:gd name="T6" fmla="*/ 42 w 117"/>
                <a:gd name="T7" fmla="*/ 102 h 132"/>
                <a:gd name="T8" fmla="*/ 88 w 117"/>
                <a:gd name="T9" fmla="*/ 127 h 132"/>
                <a:gd name="T10" fmla="*/ 139 w 117"/>
                <a:gd name="T11" fmla="*/ 165 h 132"/>
                <a:gd name="T12" fmla="*/ 200 w 117"/>
                <a:gd name="T13" fmla="*/ 218 h 132"/>
                <a:gd name="T14" fmla="*/ 254 w 117"/>
                <a:gd name="T15" fmla="*/ 281 h 132"/>
                <a:gd name="T16" fmla="*/ 309 w 117"/>
                <a:gd name="T17" fmla="*/ 362 h 132"/>
                <a:gd name="T18" fmla="*/ 351 w 117"/>
                <a:gd name="T19" fmla="*/ 464 h 132"/>
                <a:gd name="T20" fmla="*/ 354 w 117"/>
                <a:gd name="T21" fmla="*/ 422 h 132"/>
                <a:gd name="T22" fmla="*/ 348 w 117"/>
                <a:gd name="T23" fmla="*/ 376 h 132"/>
                <a:gd name="T24" fmla="*/ 327 w 117"/>
                <a:gd name="T25" fmla="*/ 316 h 132"/>
                <a:gd name="T26" fmla="*/ 300 w 117"/>
                <a:gd name="T27" fmla="*/ 260 h 132"/>
                <a:gd name="T28" fmla="*/ 269 w 117"/>
                <a:gd name="T29" fmla="*/ 204 h 132"/>
                <a:gd name="T30" fmla="*/ 236 w 117"/>
                <a:gd name="T31" fmla="*/ 158 h 132"/>
                <a:gd name="T32" fmla="*/ 203 w 117"/>
                <a:gd name="T33" fmla="*/ 127 h 132"/>
                <a:gd name="T34" fmla="*/ 175 w 117"/>
                <a:gd name="T35" fmla="*/ 112 h 132"/>
                <a:gd name="T36" fmla="*/ 209 w 117"/>
                <a:gd name="T37" fmla="*/ 102 h 132"/>
                <a:gd name="T38" fmla="*/ 239 w 117"/>
                <a:gd name="T39" fmla="*/ 98 h 132"/>
                <a:gd name="T40" fmla="*/ 269 w 117"/>
                <a:gd name="T41" fmla="*/ 91 h 132"/>
                <a:gd name="T42" fmla="*/ 297 w 117"/>
                <a:gd name="T43" fmla="*/ 88 h 132"/>
                <a:gd name="T44" fmla="*/ 318 w 117"/>
                <a:gd name="T45" fmla="*/ 84 h 132"/>
                <a:gd name="T46" fmla="*/ 330 w 117"/>
                <a:gd name="T47" fmla="*/ 77 h 132"/>
                <a:gd name="T48" fmla="*/ 342 w 117"/>
                <a:gd name="T49" fmla="*/ 74 h 132"/>
                <a:gd name="T50" fmla="*/ 345 w 117"/>
                <a:gd name="T51" fmla="*/ 74 h 132"/>
                <a:gd name="T52" fmla="*/ 227 w 117"/>
                <a:gd name="T53" fmla="*/ 0 h 132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17" h="132">
                  <a:moveTo>
                    <a:pt x="75" y="0"/>
                  </a:moveTo>
                  <a:lnTo>
                    <a:pt x="0" y="25"/>
                  </a:lnTo>
                  <a:lnTo>
                    <a:pt x="3" y="26"/>
                  </a:lnTo>
                  <a:lnTo>
                    <a:pt x="14" y="29"/>
                  </a:lnTo>
                  <a:lnTo>
                    <a:pt x="29" y="36"/>
                  </a:lnTo>
                  <a:lnTo>
                    <a:pt x="46" y="47"/>
                  </a:lnTo>
                  <a:lnTo>
                    <a:pt x="66" y="62"/>
                  </a:lnTo>
                  <a:lnTo>
                    <a:pt x="84" y="80"/>
                  </a:lnTo>
                  <a:lnTo>
                    <a:pt x="102" y="103"/>
                  </a:lnTo>
                  <a:lnTo>
                    <a:pt x="116" y="132"/>
                  </a:lnTo>
                  <a:lnTo>
                    <a:pt x="117" y="120"/>
                  </a:lnTo>
                  <a:lnTo>
                    <a:pt x="115" y="107"/>
                  </a:lnTo>
                  <a:lnTo>
                    <a:pt x="108" y="90"/>
                  </a:lnTo>
                  <a:lnTo>
                    <a:pt x="99" y="74"/>
                  </a:lnTo>
                  <a:lnTo>
                    <a:pt x="89" y="58"/>
                  </a:lnTo>
                  <a:lnTo>
                    <a:pt x="78" y="45"/>
                  </a:lnTo>
                  <a:lnTo>
                    <a:pt x="67" y="36"/>
                  </a:lnTo>
                  <a:lnTo>
                    <a:pt x="58" y="32"/>
                  </a:lnTo>
                  <a:lnTo>
                    <a:pt x="69" y="29"/>
                  </a:lnTo>
                  <a:lnTo>
                    <a:pt x="79" y="28"/>
                  </a:lnTo>
                  <a:lnTo>
                    <a:pt x="89" y="26"/>
                  </a:lnTo>
                  <a:lnTo>
                    <a:pt x="98" y="25"/>
                  </a:lnTo>
                  <a:lnTo>
                    <a:pt x="105" y="24"/>
                  </a:lnTo>
                  <a:lnTo>
                    <a:pt x="109" y="22"/>
                  </a:lnTo>
                  <a:lnTo>
                    <a:pt x="113" y="21"/>
                  </a:lnTo>
                  <a:lnTo>
                    <a:pt x="114" y="21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75797973-E742-4671-A773-E7B7EEF267D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373331" flipH="1">
              <a:off x="799" y="2979"/>
              <a:ext cx="87" cy="274"/>
            </a:xfrm>
            <a:custGeom>
              <a:avLst/>
              <a:gdLst>
                <a:gd name="T0" fmla="*/ 87 w 29"/>
                <a:gd name="T1" fmla="*/ 0 h 77"/>
                <a:gd name="T2" fmla="*/ 69 w 29"/>
                <a:gd name="T3" fmla="*/ 0 h 77"/>
                <a:gd name="T4" fmla="*/ 48 w 29"/>
                <a:gd name="T5" fmla="*/ 14 h 77"/>
                <a:gd name="T6" fmla="*/ 27 w 29"/>
                <a:gd name="T7" fmla="*/ 32 h 77"/>
                <a:gd name="T8" fmla="*/ 12 w 29"/>
                <a:gd name="T9" fmla="*/ 68 h 77"/>
                <a:gd name="T10" fmla="*/ 3 w 29"/>
                <a:gd name="T11" fmla="*/ 107 h 77"/>
                <a:gd name="T12" fmla="*/ 0 w 29"/>
                <a:gd name="T13" fmla="*/ 157 h 77"/>
                <a:gd name="T14" fmla="*/ 9 w 29"/>
                <a:gd name="T15" fmla="*/ 214 h 77"/>
                <a:gd name="T16" fmla="*/ 33 w 29"/>
                <a:gd name="T17" fmla="*/ 274 h 77"/>
                <a:gd name="T18" fmla="*/ 45 w 29"/>
                <a:gd name="T19" fmla="*/ 189 h 77"/>
                <a:gd name="T20" fmla="*/ 57 w 29"/>
                <a:gd name="T21" fmla="*/ 132 h 77"/>
                <a:gd name="T22" fmla="*/ 69 w 29"/>
                <a:gd name="T23" fmla="*/ 78 h 77"/>
                <a:gd name="T24" fmla="*/ 87 w 29"/>
                <a:gd name="T25" fmla="*/ 0 h 77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9" h="77">
                  <a:moveTo>
                    <a:pt x="29" y="0"/>
                  </a:moveTo>
                  <a:lnTo>
                    <a:pt x="23" y="0"/>
                  </a:lnTo>
                  <a:lnTo>
                    <a:pt x="16" y="4"/>
                  </a:lnTo>
                  <a:lnTo>
                    <a:pt x="9" y="9"/>
                  </a:lnTo>
                  <a:lnTo>
                    <a:pt x="4" y="19"/>
                  </a:lnTo>
                  <a:lnTo>
                    <a:pt x="1" y="30"/>
                  </a:lnTo>
                  <a:lnTo>
                    <a:pt x="0" y="44"/>
                  </a:lnTo>
                  <a:lnTo>
                    <a:pt x="3" y="60"/>
                  </a:lnTo>
                  <a:lnTo>
                    <a:pt x="11" y="77"/>
                  </a:lnTo>
                  <a:lnTo>
                    <a:pt x="15" y="53"/>
                  </a:lnTo>
                  <a:lnTo>
                    <a:pt x="19" y="37"/>
                  </a:lnTo>
                  <a:lnTo>
                    <a:pt x="23" y="22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" name="Freeform 16">
              <a:extLst>
                <a:ext uri="{FF2B5EF4-FFF2-40B4-BE49-F238E27FC236}">
                  <a16:creationId xmlns:a16="http://schemas.microsoft.com/office/drawing/2014/main" id="{F44E759F-510C-4DFB-A21E-5759DFD0F44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0" y="3273"/>
              <a:ext cx="1108" cy="1047"/>
            </a:xfrm>
            <a:custGeom>
              <a:avLst/>
              <a:gdLst>
                <a:gd name="T0" fmla="*/ 784 w 1108"/>
                <a:gd name="T1" fmla="*/ 1047 h 1047"/>
                <a:gd name="T2" fmla="*/ 692 w 1108"/>
                <a:gd name="T3" fmla="*/ 1011 h 1047"/>
                <a:gd name="T4" fmla="*/ 607 w 1108"/>
                <a:gd name="T5" fmla="*/ 945 h 1047"/>
                <a:gd name="T6" fmla="*/ 517 w 1108"/>
                <a:gd name="T7" fmla="*/ 861 h 1047"/>
                <a:gd name="T8" fmla="*/ 432 w 1108"/>
                <a:gd name="T9" fmla="*/ 776 h 1047"/>
                <a:gd name="T10" fmla="*/ 350 w 1108"/>
                <a:gd name="T11" fmla="*/ 677 h 1047"/>
                <a:gd name="T12" fmla="*/ 266 w 1108"/>
                <a:gd name="T13" fmla="*/ 563 h 1047"/>
                <a:gd name="T14" fmla="*/ 188 w 1108"/>
                <a:gd name="T15" fmla="*/ 447 h 1047"/>
                <a:gd name="T16" fmla="*/ 122 w 1108"/>
                <a:gd name="T17" fmla="*/ 325 h 1047"/>
                <a:gd name="T18" fmla="*/ 65 w 1108"/>
                <a:gd name="T19" fmla="*/ 211 h 1047"/>
                <a:gd name="T20" fmla="*/ 21 w 1108"/>
                <a:gd name="T21" fmla="*/ 101 h 1047"/>
                <a:gd name="T22" fmla="*/ 0 w 1108"/>
                <a:gd name="T23" fmla="*/ 0 h 1047"/>
                <a:gd name="T24" fmla="*/ 109 w 1108"/>
                <a:gd name="T25" fmla="*/ 217 h 1047"/>
                <a:gd name="T26" fmla="*/ 209 w 1108"/>
                <a:gd name="T27" fmla="*/ 378 h 1047"/>
                <a:gd name="T28" fmla="*/ 294 w 1108"/>
                <a:gd name="T29" fmla="*/ 500 h 1047"/>
                <a:gd name="T30" fmla="*/ 373 w 1108"/>
                <a:gd name="T31" fmla="*/ 590 h 1047"/>
                <a:gd name="T32" fmla="*/ 441 w 1108"/>
                <a:gd name="T33" fmla="*/ 661 h 1047"/>
                <a:gd name="T34" fmla="*/ 506 w 1108"/>
                <a:gd name="T35" fmla="*/ 713 h 1047"/>
                <a:gd name="T36" fmla="*/ 564 w 1108"/>
                <a:gd name="T37" fmla="*/ 754 h 1047"/>
                <a:gd name="T38" fmla="*/ 620 w 1108"/>
                <a:gd name="T39" fmla="*/ 801 h 1047"/>
                <a:gd name="T40" fmla="*/ 754 w 1108"/>
                <a:gd name="T41" fmla="*/ 899 h 1047"/>
                <a:gd name="T42" fmla="*/ 925 w 1108"/>
                <a:gd name="T43" fmla="*/ 977 h 1047"/>
                <a:gd name="T44" fmla="*/ 1108 w 1108"/>
                <a:gd name="T45" fmla="*/ 1047 h 1047"/>
                <a:gd name="T46" fmla="*/ 784 w 1108"/>
                <a:gd name="T47" fmla="*/ 1047 h 1047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108" h="1047">
                  <a:moveTo>
                    <a:pt x="784" y="1047"/>
                  </a:moveTo>
                  <a:lnTo>
                    <a:pt x="692" y="1011"/>
                  </a:lnTo>
                  <a:lnTo>
                    <a:pt x="607" y="945"/>
                  </a:lnTo>
                  <a:lnTo>
                    <a:pt x="517" y="861"/>
                  </a:lnTo>
                  <a:lnTo>
                    <a:pt x="432" y="776"/>
                  </a:lnTo>
                  <a:lnTo>
                    <a:pt x="350" y="677"/>
                  </a:lnTo>
                  <a:lnTo>
                    <a:pt x="266" y="563"/>
                  </a:lnTo>
                  <a:lnTo>
                    <a:pt x="188" y="447"/>
                  </a:lnTo>
                  <a:lnTo>
                    <a:pt x="122" y="325"/>
                  </a:lnTo>
                  <a:lnTo>
                    <a:pt x="65" y="211"/>
                  </a:lnTo>
                  <a:lnTo>
                    <a:pt x="21" y="101"/>
                  </a:lnTo>
                  <a:lnTo>
                    <a:pt x="0" y="0"/>
                  </a:lnTo>
                  <a:lnTo>
                    <a:pt x="109" y="217"/>
                  </a:lnTo>
                  <a:lnTo>
                    <a:pt x="209" y="378"/>
                  </a:lnTo>
                  <a:lnTo>
                    <a:pt x="294" y="500"/>
                  </a:lnTo>
                  <a:lnTo>
                    <a:pt x="373" y="590"/>
                  </a:lnTo>
                  <a:lnTo>
                    <a:pt x="441" y="661"/>
                  </a:lnTo>
                  <a:lnTo>
                    <a:pt x="506" y="713"/>
                  </a:lnTo>
                  <a:lnTo>
                    <a:pt x="564" y="754"/>
                  </a:lnTo>
                  <a:lnTo>
                    <a:pt x="620" y="801"/>
                  </a:lnTo>
                  <a:lnTo>
                    <a:pt x="754" y="899"/>
                  </a:lnTo>
                  <a:lnTo>
                    <a:pt x="925" y="977"/>
                  </a:lnTo>
                  <a:lnTo>
                    <a:pt x="1108" y="1047"/>
                  </a:lnTo>
                  <a:lnTo>
                    <a:pt x="784" y="1047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2" name="Group 17">
              <a:extLst>
                <a:ext uri="{FF2B5EF4-FFF2-40B4-BE49-F238E27FC236}">
                  <a16:creationId xmlns:a16="http://schemas.microsoft.com/office/drawing/2014/main" id="{C1612A89-0DB3-414E-ACEF-8BA5CCFEC16F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3220060">
              <a:off x="2630" y="745"/>
              <a:ext cx="569" cy="636"/>
              <a:chOff x="1727" y="866"/>
              <a:chExt cx="129" cy="157"/>
            </a:xfrm>
          </p:grpSpPr>
          <p:sp>
            <p:nvSpPr>
              <p:cNvPr id="36" name="Freeform 18">
                <a:extLst>
                  <a:ext uri="{FF2B5EF4-FFF2-40B4-BE49-F238E27FC236}">
                    <a16:creationId xmlns:a16="http://schemas.microsoft.com/office/drawing/2014/main" id="{8662EE13-2775-4067-BE1E-5E481930CB0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27" y="866"/>
                <a:ext cx="41" cy="59"/>
              </a:xfrm>
              <a:custGeom>
                <a:avLst/>
                <a:gdLst>
                  <a:gd name="T0" fmla="*/ 41 w 83"/>
                  <a:gd name="T1" fmla="*/ 14 h 117"/>
                  <a:gd name="T2" fmla="*/ 13 w 83"/>
                  <a:gd name="T3" fmla="*/ 0 h 117"/>
                  <a:gd name="T4" fmla="*/ 0 w 83"/>
                  <a:gd name="T5" fmla="*/ 59 h 117"/>
                  <a:gd name="T6" fmla="*/ 41 w 83"/>
                  <a:gd name="T7" fmla="*/ 14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" name="Freeform 19">
                <a:extLst>
                  <a:ext uri="{FF2B5EF4-FFF2-40B4-BE49-F238E27FC236}">
                    <a16:creationId xmlns:a16="http://schemas.microsoft.com/office/drawing/2014/main" id="{0E4BAE42-7DCF-447A-8028-482027E186C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49 h 98"/>
                  <a:gd name="T2" fmla="*/ 59 w 140"/>
                  <a:gd name="T3" fmla="*/ 0 h 98"/>
                  <a:gd name="T4" fmla="*/ 70 w 140"/>
                  <a:gd name="T5" fmla="*/ 25 h 98"/>
                  <a:gd name="T6" fmla="*/ 0 w 140"/>
                  <a:gd name="T7" fmla="*/ 49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" name="Freeform 20">
                <a:extLst>
                  <a:ext uri="{FF2B5EF4-FFF2-40B4-BE49-F238E27FC236}">
                    <a16:creationId xmlns:a16="http://schemas.microsoft.com/office/drawing/2014/main" id="{A0EFE0D8-BB70-4A25-8E91-849E69677EE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4 h 49"/>
                  <a:gd name="T2" fmla="*/ 73 w 145"/>
                  <a:gd name="T3" fmla="*/ 0 h 49"/>
                  <a:gd name="T4" fmla="*/ 66 w 145"/>
                  <a:gd name="T5" fmla="*/ 25 h 49"/>
                  <a:gd name="T6" fmla="*/ 0 w 145"/>
                  <a:gd name="T7" fmla="*/ 4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3" name="Group 21">
              <a:extLst>
                <a:ext uri="{FF2B5EF4-FFF2-40B4-BE49-F238E27FC236}">
                  <a16:creationId xmlns:a16="http://schemas.microsoft.com/office/drawing/2014/main" id="{9646E59F-F2A8-47ED-84A3-C4DDC8D88C2F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-6691250">
              <a:off x="3643" y="129"/>
              <a:ext cx="356" cy="608"/>
              <a:chOff x="1727" y="866"/>
              <a:chExt cx="129" cy="157"/>
            </a:xfrm>
          </p:grpSpPr>
          <p:sp>
            <p:nvSpPr>
              <p:cNvPr id="33" name="Freeform 22">
                <a:extLst>
                  <a:ext uri="{FF2B5EF4-FFF2-40B4-BE49-F238E27FC236}">
                    <a16:creationId xmlns:a16="http://schemas.microsoft.com/office/drawing/2014/main" id="{E94DBF61-7B64-4F89-B5D2-491BDA5292F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28" y="866"/>
                <a:ext cx="41" cy="59"/>
              </a:xfrm>
              <a:custGeom>
                <a:avLst/>
                <a:gdLst>
                  <a:gd name="T0" fmla="*/ 41 w 83"/>
                  <a:gd name="T1" fmla="*/ 14 h 117"/>
                  <a:gd name="T2" fmla="*/ 13 w 83"/>
                  <a:gd name="T3" fmla="*/ 0 h 117"/>
                  <a:gd name="T4" fmla="*/ 0 w 83"/>
                  <a:gd name="T5" fmla="*/ 59 h 117"/>
                  <a:gd name="T6" fmla="*/ 41 w 83"/>
                  <a:gd name="T7" fmla="*/ 14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" name="Freeform 23">
                <a:extLst>
                  <a:ext uri="{FF2B5EF4-FFF2-40B4-BE49-F238E27FC236}">
                    <a16:creationId xmlns:a16="http://schemas.microsoft.com/office/drawing/2014/main" id="{CA0AD225-F612-4CC9-9791-1F57F21C485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87" y="894"/>
                <a:ext cx="70" cy="49"/>
              </a:xfrm>
              <a:custGeom>
                <a:avLst/>
                <a:gdLst>
                  <a:gd name="T0" fmla="*/ 0 w 140"/>
                  <a:gd name="T1" fmla="*/ 49 h 98"/>
                  <a:gd name="T2" fmla="*/ 59 w 140"/>
                  <a:gd name="T3" fmla="*/ 0 h 98"/>
                  <a:gd name="T4" fmla="*/ 70 w 140"/>
                  <a:gd name="T5" fmla="*/ 25 h 98"/>
                  <a:gd name="T6" fmla="*/ 0 w 140"/>
                  <a:gd name="T7" fmla="*/ 49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" name="Freeform 24">
                <a:extLst>
                  <a:ext uri="{FF2B5EF4-FFF2-40B4-BE49-F238E27FC236}">
                    <a16:creationId xmlns:a16="http://schemas.microsoft.com/office/drawing/2014/main" id="{E46523A4-9B16-4D4E-8352-41DBC4D51BC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4 h 49"/>
                  <a:gd name="T2" fmla="*/ 73 w 145"/>
                  <a:gd name="T3" fmla="*/ 0 h 49"/>
                  <a:gd name="T4" fmla="*/ 66 w 145"/>
                  <a:gd name="T5" fmla="*/ 25 h 49"/>
                  <a:gd name="T6" fmla="*/ 0 w 145"/>
                  <a:gd name="T7" fmla="*/ 4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4" name="Group 25">
              <a:extLst>
                <a:ext uri="{FF2B5EF4-FFF2-40B4-BE49-F238E27FC236}">
                  <a16:creationId xmlns:a16="http://schemas.microsoft.com/office/drawing/2014/main" id="{099AA8F2-81D9-428A-927E-4144CE261DF4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8524840">
              <a:off x="673" y="3302"/>
              <a:ext cx="500" cy="504"/>
              <a:chOff x="1727" y="866"/>
              <a:chExt cx="129" cy="157"/>
            </a:xfrm>
          </p:grpSpPr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E201D366-23E1-4C7F-B0FC-54A4A748914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27" y="867"/>
                <a:ext cx="41" cy="59"/>
              </a:xfrm>
              <a:custGeom>
                <a:avLst/>
                <a:gdLst>
                  <a:gd name="T0" fmla="*/ 41 w 83"/>
                  <a:gd name="T1" fmla="*/ 14 h 117"/>
                  <a:gd name="T2" fmla="*/ 13 w 83"/>
                  <a:gd name="T3" fmla="*/ 0 h 117"/>
                  <a:gd name="T4" fmla="*/ 0 w 83"/>
                  <a:gd name="T5" fmla="*/ 59 h 117"/>
                  <a:gd name="T6" fmla="*/ 41 w 83"/>
                  <a:gd name="T7" fmla="*/ 14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8C12DC0C-B72B-4B71-B4B3-5DD34272297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86" y="895"/>
                <a:ext cx="70" cy="49"/>
              </a:xfrm>
              <a:custGeom>
                <a:avLst/>
                <a:gdLst>
                  <a:gd name="T0" fmla="*/ 0 w 140"/>
                  <a:gd name="T1" fmla="*/ 49 h 98"/>
                  <a:gd name="T2" fmla="*/ 59 w 140"/>
                  <a:gd name="T3" fmla="*/ 0 h 98"/>
                  <a:gd name="T4" fmla="*/ 70 w 140"/>
                  <a:gd name="T5" fmla="*/ 25 h 98"/>
                  <a:gd name="T6" fmla="*/ 0 w 140"/>
                  <a:gd name="T7" fmla="*/ 49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" name="Freeform 28">
                <a:extLst>
                  <a:ext uri="{FF2B5EF4-FFF2-40B4-BE49-F238E27FC236}">
                    <a16:creationId xmlns:a16="http://schemas.microsoft.com/office/drawing/2014/main" id="{CC86395F-79CC-4596-B797-82302E06414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4 h 49"/>
                  <a:gd name="T2" fmla="*/ 73 w 145"/>
                  <a:gd name="T3" fmla="*/ 0 h 49"/>
                  <a:gd name="T4" fmla="*/ 66 w 145"/>
                  <a:gd name="T5" fmla="*/ 25 h 49"/>
                  <a:gd name="T6" fmla="*/ 0 w 145"/>
                  <a:gd name="T7" fmla="*/ 4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5" name="Group 29">
              <a:extLst>
                <a:ext uri="{FF2B5EF4-FFF2-40B4-BE49-F238E27FC236}">
                  <a16:creationId xmlns:a16="http://schemas.microsoft.com/office/drawing/2014/main" id="{45E751AC-2797-46B9-9625-C1E1619146DA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4106450" flipH="1">
              <a:off x="398" y="266"/>
              <a:ext cx="708" cy="891"/>
              <a:chOff x="1727" y="866"/>
              <a:chExt cx="129" cy="157"/>
            </a:xfrm>
          </p:grpSpPr>
          <p:sp>
            <p:nvSpPr>
              <p:cNvPr id="27" name="Freeform 30">
                <a:extLst>
                  <a:ext uri="{FF2B5EF4-FFF2-40B4-BE49-F238E27FC236}">
                    <a16:creationId xmlns:a16="http://schemas.microsoft.com/office/drawing/2014/main" id="{43615389-A9C8-4C28-93D5-D17F6AFB94F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27" y="866"/>
                <a:ext cx="41" cy="59"/>
              </a:xfrm>
              <a:custGeom>
                <a:avLst/>
                <a:gdLst>
                  <a:gd name="T0" fmla="*/ 41 w 83"/>
                  <a:gd name="T1" fmla="*/ 14 h 117"/>
                  <a:gd name="T2" fmla="*/ 13 w 83"/>
                  <a:gd name="T3" fmla="*/ 0 h 117"/>
                  <a:gd name="T4" fmla="*/ 0 w 83"/>
                  <a:gd name="T5" fmla="*/ 59 h 117"/>
                  <a:gd name="T6" fmla="*/ 41 w 83"/>
                  <a:gd name="T7" fmla="*/ 14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8" name="Freeform 31">
                <a:extLst>
                  <a:ext uri="{FF2B5EF4-FFF2-40B4-BE49-F238E27FC236}">
                    <a16:creationId xmlns:a16="http://schemas.microsoft.com/office/drawing/2014/main" id="{8AC58DF6-D78D-452C-8039-DE80E393B63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49 h 98"/>
                  <a:gd name="T2" fmla="*/ 59 w 140"/>
                  <a:gd name="T3" fmla="*/ 0 h 98"/>
                  <a:gd name="T4" fmla="*/ 70 w 140"/>
                  <a:gd name="T5" fmla="*/ 25 h 98"/>
                  <a:gd name="T6" fmla="*/ 0 w 140"/>
                  <a:gd name="T7" fmla="*/ 49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" name="Freeform 32">
                <a:extLst>
                  <a:ext uri="{FF2B5EF4-FFF2-40B4-BE49-F238E27FC236}">
                    <a16:creationId xmlns:a16="http://schemas.microsoft.com/office/drawing/2014/main" id="{9149F60A-7394-4418-8EB9-76F9B96DC8B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4 h 49"/>
                  <a:gd name="T2" fmla="*/ 73 w 145"/>
                  <a:gd name="T3" fmla="*/ 0 h 49"/>
                  <a:gd name="T4" fmla="*/ 66 w 145"/>
                  <a:gd name="T5" fmla="*/ 25 h 49"/>
                  <a:gd name="T6" fmla="*/ 0 w 145"/>
                  <a:gd name="T7" fmla="*/ 4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6" name="Group 33">
              <a:extLst>
                <a:ext uri="{FF2B5EF4-FFF2-40B4-BE49-F238E27FC236}">
                  <a16:creationId xmlns:a16="http://schemas.microsoft.com/office/drawing/2014/main" id="{2CF59D6F-BC3A-4491-BCCC-2B63B21BFC17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 rot="10015322" flipH="1">
              <a:off x="4614" y="2392"/>
              <a:ext cx="708" cy="891"/>
              <a:chOff x="1727" y="866"/>
              <a:chExt cx="129" cy="157"/>
            </a:xfrm>
          </p:grpSpPr>
          <p:sp>
            <p:nvSpPr>
              <p:cNvPr id="24" name="Freeform 34">
                <a:extLst>
                  <a:ext uri="{FF2B5EF4-FFF2-40B4-BE49-F238E27FC236}">
                    <a16:creationId xmlns:a16="http://schemas.microsoft.com/office/drawing/2014/main" id="{FA24E52A-513F-47A0-92CA-8D991158F45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27" y="866"/>
                <a:ext cx="41" cy="59"/>
              </a:xfrm>
              <a:custGeom>
                <a:avLst/>
                <a:gdLst>
                  <a:gd name="T0" fmla="*/ 41 w 83"/>
                  <a:gd name="T1" fmla="*/ 14 h 117"/>
                  <a:gd name="T2" fmla="*/ 13 w 83"/>
                  <a:gd name="T3" fmla="*/ 0 h 117"/>
                  <a:gd name="T4" fmla="*/ 0 w 83"/>
                  <a:gd name="T5" fmla="*/ 59 h 117"/>
                  <a:gd name="T6" fmla="*/ 41 w 83"/>
                  <a:gd name="T7" fmla="*/ 14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Freeform 35">
                <a:extLst>
                  <a:ext uri="{FF2B5EF4-FFF2-40B4-BE49-F238E27FC236}">
                    <a16:creationId xmlns:a16="http://schemas.microsoft.com/office/drawing/2014/main" id="{9ACF2CA0-127C-429D-B063-7C0F3848033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49 h 98"/>
                  <a:gd name="T2" fmla="*/ 59 w 140"/>
                  <a:gd name="T3" fmla="*/ 0 h 98"/>
                  <a:gd name="T4" fmla="*/ 70 w 140"/>
                  <a:gd name="T5" fmla="*/ 25 h 98"/>
                  <a:gd name="T6" fmla="*/ 0 w 140"/>
                  <a:gd name="T7" fmla="*/ 49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Freeform 36">
                <a:extLst>
                  <a:ext uri="{FF2B5EF4-FFF2-40B4-BE49-F238E27FC236}">
                    <a16:creationId xmlns:a16="http://schemas.microsoft.com/office/drawing/2014/main" id="{E3CCF3CE-B115-47B6-BAA9-65A0AD92AA8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4 h 49"/>
                  <a:gd name="T2" fmla="*/ 73 w 145"/>
                  <a:gd name="T3" fmla="*/ 0 h 49"/>
                  <a:gd name="T4" fmla="*/ 66 w 145"/>
                  <a:gd name="T5" fmla="*/ 25 h 49"/>
                  <a:gd name="T6" fmla="*/ 0 w 145"/>
                  <a:gd name="T7" fmla="*/ 4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134468FE-E09D-4839-B7EA-B50AB7FF627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17" y="2"/>
              <a:ext cx="862" cy="886"/>
            </a:xfrm>
            <a:custGeom>
              <a:avLst/>
              <a:gdLst>
                <a:gd name="T0" fmla="*/ 0 w 862"/>
                <a:gd name="T1" fmla="*/ 0 h 886"/>
                <a:gd name="T2" fmla="*/ 6 w 862"/>
                <a:gd name="T3" fmla="*/ 107 h 886"/>
                <a:gd name="T4" fmla="*/ 37 w 862"/>
                <a:gd name="T5" fmla="*/ 262 h 886"/>
                <a:gd name="T6" fmla="*/ 83 w 862"/>
                <a:gd name="T7" fmla="*/ 410 h 886"/>
                <a:gd name="T8" fmla="*/ 149 w 862"/>
                <a:gd name="T9" fmla="*/ 546 h 886"/>
                <a:gd name="T10" fmla="*/ 237 w 862"/>
                <a:gd name="T11" fmla="*/ 666 h 886"/>
                <a:gd name="T12" fmla="*/ 338 w 862"/>
                <a:gd name="T13" fmla="*/ 764 h 886"/>
                <a:gd name="T14" fmla="*/ 450 w 862"/>
                <a:gd name="T15" fmla="*/ 838 h 886"/>
                <a:gd name="T16" fmla="*/ 579 w 862"/>
                <a:gd name="T17" fmla="*/ 879 h 886"/>
                <a:gd name="T18" fmla="*/ 714 w 862"/>
                <a:gd name="T19" fmla="*/ 886 h 886"/>
                <a:gd name="T20" fmla="*/ 862 w 862"/>
                <a:gd name="T21" fmla="*/ 851 h 886"/>
                <a:gd name="T22" fmla="*/ 784 w 862"/>
                <a:gd name="T23" fmla="*/ 856 h 886"/>
                <a:gd name="T24" fmla="*/ 700 w 862"/>
                <a:gd name="T25" fmla="*/ 835 h 886"/>
                <a:gd name="T26" fmla="*/ 621 w 862"/>
                <a:gd name="T27" fmla="*/ 794 h 886"/>
                <a:gd name="T28" fmla="*/ 542 w 862"/>
                <a:gd name="T29" fmla="*/ 728 h 886"/>
                <a:gd name="T30" fmla="*/ 466 w 862"/>
                <a:gd name="T31" fmla="*/ 649 h 886"/>
                <a:gd name="T32" fmla="*/ 397 w 862"/>
                <a:gd name="T33" fmla="*/ 557 h 886"/>
                <a:gd name="T34" fmla="*/ 334 w 862"/>
                <a:gd name="T35" fmla="*/ 454 h 886"/>
                <a:gd name="T36" fmla="*/ 279 w 862"/>
                <a:gd name="T37" fmla="*/ 339 h 886"/>
                <a:gd name="T38" fmla="*/ 238 w 862"/>
                <a:gd name="T39" fmla="*/ 225 h 886"/>
                <a:gd name="T40" fmla="*/ 205 w 862"/>
                <a:gd name="T41" fmla="*/ 105 h 886"/>
                <a:gd name="T42" fmla="*/ 184 w 862"/>
                <a:gd name="T43" fmla="*/ 3 h 88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862" h="886">
                  <a:moveTo>
                    <a:pt x="0" y="0"/>
                  </a:moveTo>
                  <a:lnTo>
                    <a:pt x="6" y="107"/>
                  </a:lnTo>
                  <a:lnTo>
                    <a:pt x="37" y="262"/>
                  </a:lnTo>
                  <a:lnTo>
                    <a:pt x="83" y="410"/>
                  </a:lnTo>
                  <a:lnTo>
                    <a:pt x="149" y="546"/>
                  </a:lnTo>
                  <a:lnTo>
                    <a:pt x="237" y="666"/>
                  </a:lnTo>
                  <a:lnTo>
                    <a:pt x="338" y="764"/>
                  </a:lnTo>
                  <a:lnTo>
                    <a:pt x="450" y="838"/>
                  </a:lnTo>
                  <a:lnTo>
                    <a:pt x="579" y="879"/>
                  </a:lnTo>
                  <a:lnTo>
                    <a:pt x="714" y="886"/>
                  </a:lnTo>
                  <a:lnTo>
                    <a:pt x="862" y="851"/>
                  </a:lnTo>
                  <a:lnTo>
                    <a:pt x="784" y="856"/>
                  </a:lnTo>
                  <a:lnTo>
                    <a:pt x="700" y="835"/>
                  </a:lnTo>
                  <a:lnTo>
                    <a:pt x="621" y="794"/>
                  </a:lnTo>
                  <a:lnTo>
                    <a:pt x="542" y="728"/>
                  </a:lnTo>
                  <a:lnTo>
                    <a:pt x="466" y="649"/>
                  </a:lnTo>
                  <a:lnTo>
                    <a:pt x="397" y="557"/>
                  </a:lnTo>
                  <a:lnTo>
                    <a:pt x="334" y="454"/>
                  </a:lnTo>
                  <a:lnTo>
                    <a:pt x="279" y="339"/>
                  </a:lnTo>
                  <a:lnTo>
                    <a:pt x="238" y="225"/>
                  </a:lnTo>
                  <a:lnTo>
                    <a:pt x="205" y="105"/>
                  </a:lnTo>
                  <a:lnTo>
                    <a:pt x="184" y="3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" name="Freeform 38">
              <a:extLst>
                <a:ext uri="{FF2B5EF4-FFF2-40B4-BE49-F238E27FC236}">
                  <a16:creationId xmlns:a16="http://schemas.microsoft.com/office/drawing/2014/main" id="{35400560-CD32-48E7-A5A7-07D0049E9E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9832527" flipV="1">
              <a:off x="2158" y="102"/>
              <a:ext cx="681" cy="593"/>
            </a:xfrm>
            <a:custGeom>
              <a:avLst/>
              <a:gdLst>
                <a:gd name="T0" fmla="*/ 0 w 257"/>
                <a:gd name="T1" fmla="*/ 0 h 237"/>
                <a:gd name="T2" fmla="*/ 0 w 257"/>
                <a:gd name="T3" fmla="*/ 63 h 237"/>
                <a:gd name="T4" fmla="*/ 8 w 257"/>
                <a:gd name="T5" fmla="*/ 125 h 237"/>
                <a:gd name="T6" fmla="*/ 16 w 257"/>
                <a:gd name="T7" fmla="*/ 188 h 237"/>
                <a:gd name="T8" fmla="*/ 29 w 257"/>
                <a:gd name="T9" fmla="*/ 245 h 237"/>
                <a:gd name="T10" fmla="*/ 48 w 257"/>
                <a:gd name="T11" fmla="*/ 298 h 237"/>
                <a:gd name="T12" fmla="*/ 72 w 257"/>
                <a:gd name="T13" fmla="*/ 353 h 237"/>
                <a:gd name="T14" fmla="*/ 101 w 257"/>
                <a:gd name="T15" fmla="*/ 403 h 237"/>
                <a:gd name="T16" fmla="*/ 135 w 257"/>
                <a:gd name="T17" fmla="*/ 445 h 237"/>
                <a:gd name="T18" fmla="*/ 178 w 257"/>
                <a:gd name="T19" fmla="*/ 485 h 237"/>
                <a:gd name="T20" fmla="*/ 228 w 257"/>
                <a:gd name="T21" fmla="*/ 520 h 237"/>
                <a:gd name="T22" fmla="*/ 281 w 257"/>
                <a:gd name="T23" fmla="*/ 548 h 237"/>
                <a:gd name="T24" fmla="*/ 347 w 257"/>
                <a:gd name="T25" fmla="*/ 570 h 237"/>
                <a:gd name="T26" fmla="*/ 419 w 257"/>
                <a:gd name="T27" fmla="*/ 585 h 237"/>
                <a:gd name="T28" fmla="*/ 498 w 257"/>
                <a:gd name="T29" fmla="*/ 593 h 237"/>
                <a:gd name="T30" fmla="*/ 583 w 257"/>
                <a:gd name="T31" fmla="*/ 590 h 237"/>
                <a:gd name="T32" fmla="*/ 681 w 257"/>
                <a:gd name="T33" fmla="*/ 580 h 237"/>
                <a:gd name="T34" fmla="*/ 594 w 257"/>
                <a:gd name="T35" fmla="*/ 568 h 237"/>
                <a:gd name="T36" fmla="*/ 517 w 257"/>
                <a:gd name="T37" fmla="*/ 550 h 237"/>
                <a:gd name="T38" fmla="*/ 450 w 257"/>
                <a:gd name="T39" fmla="*/ 530 h 237"/>
                <a:gd name="T40" fmla="*/ 392 w 257"/>
                <a:gd name="T41" fmla="*/ 510 h 237"/>
                <a:gd name="T42" fmla="*/ 339 w 257"/>
                <a:gd name="T43" fmla="*/ 483 h 237"/>
                <a:gd name="T44" fmla="*/ 297 w 257"/>
                <a:gd name="T45" fmla="*/ 455 h 237"/>
                <a:gd name="T46" fmla="*/ 257 w 257"/>
                <a:gd name="T47" fmla="*/ 423 h 237"/>
                <a:gd name="T48" fmla="*/ 223 w 257"/>
                <a:gd name="T49" fmla="*/ 388 h 237"/>
                <a:gd name="T50" fmla="*/ 191 w 257"/>
                <a:gd name="T51" fmla="*/ 353 h 237"/>
                <a:gd name="T52" fmla="*/ 162 w 257"/>
                <a:gd name="T53" fmla="*/ 313 h 237"/>
                <a:gd name="T54" fmla="*/ 138 w 257"/>
                <a:gd name="T55" fmla="*/ 268 h 237"/>
                <a:gd name="T56" fmla="*/ 114 w 257"/>
                <a:gd name="T57" fmla="*/ 220 h 237"/>
                <a:gd name="T58" fmla="*/ 87 w 257"/>
                <a:gd name="T59" fmla="*/ 173 h 237"/>
                <a:gd name="T60" fmla="*/ 61 w 257"/>
                <a:gd name="T61" fmla="*/ 118 h 237"/>
                <a:gd name="T62" fmla="*/ 32 w 257"/>
                <a:gd name="T63" fmla="*/ 60 h 237"/>
                <a:gd name="T64" fmla="*/ 0 w 257"/>
                <a:gd name="T65" fmla="*/ 0 h 2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57" h="237">
                  <a:moveTo>
                    <a:pt x="0" y="0"/>
                  </a:moveTo>
                  <a:lnTo>
                    <a:pt x="0" y="25"/>
                  </a:lnTo>
                  <a:lnTo>
                    <a:pt x="3" y="50"/>
                  </a:lnTo>
                  <a:lnTo>
                    <a:pt x="6" y="75"/>
                  </a:lnTo>
                  <a:lnTo>
                    <a:pt x="11" y="98"/>
                  </a:lnTo>
                  <a:lnTo>
                    <a:pt x="18" y="119"/>
                  </a:lnTo>
                  <a:lnTo>
                    <a:pt x="27" y="141"/>
                  </a:lnTo>
                  <a:lnTo>
                    <a:pt x="38" y="161"/>
                  </a:lnTo>
                  <a:lnTo>
                    <a:pt x="51" y="178"/>
                  </a:lnTo>
                  <a:lnTo>
                    <a:pt x="67" y="194"/>
                  </a:lnTo>
                  <a:lnTo>
                    <a:pt x="86" y="208"/>
                  </a:lnTo>
                  <a:lnTo>
                    <a:pt x="106" y="219"/>
                  </a:lnTo>
                  <a:lnTo>
                    <a:pt x="131" y="228"/>
                  </a:lnTo>
                  <a:lnTo>
                    <a:pt x="158" y="234"/>
                  </a:lnTo>
                  <a:lnTo>
                    <a:pt x="188" y="237"/>
                  </a:lnTo>
                  <a:lnTo>
                    <a:pt x="220" y="236"/>
                  </a:lnTo>
                  <a:lnTo>
                    <a:pt x="257" y="232"/>
                  </a:lnTo>
                  <a:lnTo>
                    <a:pt x="224" y="227"/>
                  </a:lnTo>
                  <a:lnTo>
                    <a:pt x="195" y="220"/>
                  </a:lnTo>
                  <a:lnTo>
                    <a:pt x="170" y="212"/>
                  </a:lnTo>
                  <a:lnTo>
                    <a:pt x="148" y="204"/>
                  </a:lnTo>
                  <a:lnTo>
                    <a:pt x="128" y="193"/>
                  </a:lnTo>
                  <a:lnTo>
                    <a:pt x="112" y="182"/>
                  </a:lnTo>
                  <a:lnTo>
                    <a:pt x="97" y="169"/>
                  </a:lnTo>
                  <a:lnTo>
                    <a:pt x="84" y="155"/>
                  </a:lnTo>
                  <a:lnTo>
                    <a:pt x="72" y="141"/>
                  </a:lnTo>
                  <a:lnTo>
                    <a:pt x="61" y="125"/>
                  </a:lnTo>
                  <a:lnTo>
                    <a:pt x="52" y="107"/>
                  </a:lnTo>
                  <a:lnTo>
                    <a:pt x="43" y="88"/>
                  </a:lnTo>
                  <a:lnTo>
                    <a:pt x="33" y="69"/>
                  </a:lnTo>
                  <a:lnTo>
                    <a:pt x="23" y="47"/>
                  </a:lnTo>
                  <a:lnTo>
                    <a:pt x="12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Freeform 39">
              <a:extLst>
                <a:ext uri="{FF2B5EF4-FFF2-40B4-BE49-F238E27FC236}">
                  <a16:creationId xmlns:a16="http://schemas.microsoft.com/office/drawing/2014/main" id="{A05F7D35-E773-49D9-AD0C-13BD00A65D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9832527" flipV="1">
              <a:off x="1997" y="858"/>
              <a:ext cx="330" cy="278"/>
            </a:xfrm>
            <a:custGeom>
              <a:avLst/>
              <a:gdLst>
                <a:gd name="T0" fmla="*/ 205 w 124"/>
                <a:gd name="T1" fmla="*/ 0 h 110"/>
                <a:gd name="T2" fmla="*/ 330 w 124"/>
                <a:gd name="T3" fmla="*/ 273 h 110"/>
                <a:gd name="T4" fmla="*/ 319 w 124"/>
                <a:gd name="T5" fmla="*/ 270 h 110"/>
                <a:gd name="T6" fmla="*/ 285 w 124"/>
                <a:gd name="T7" fmla="*/ 265 h 110"/>
                <a:gd name="T8" fmla="*/ 237 w 124"/>
                <a:gd name="T9" fmla="*/ 255 h 110"/>
                <a:gd name="T10" fmla="*/ 181 w 124"/>
                <a:gd name="T11" fmla="*/ 250 h 110"/>
                <a:gd name="T12" fmla="*/ 120 w 124"/>
                <a:gd name="T13" fmla="*/ 245 h 110"/>
                <a:gd name="T14" fmla="*/ 67 w 124"/>
                <a:gd name="T15" fmla="*/ 248 h 110"/>
                <a:gd name="T16" fmla="*/ 24 w 124"/>
                <a:gd name="T17" fmla="*/ 258 h 110"/>
                <a:gd name="T18" fmla="*/ 0 w 124"/>
                <a:gd name="T19" fmla="*/ 278 h 110"/>
                <a:gd name="T20" fmla="*/ 11 w 124"/>
                <a:gd name="T21" fmla="*/ 248 h 110"/>
                <a:gd name="T22" fmla="*/ 21 w 124"/>
                <a:gd name="T23" fmla="*/ 225 h 110"/>
                <a:gd name="T24" fmla="*/ 43 w 124"/>
                <a:gd name="T25" fmla="*/ 207 h 110"/>
                <a:gd name="T26" fmla="*/ 67 w 124"/>
                <a:gd name="T27" fmla="*/ 192 h 110"/>
                <a:gd name="T28" fmla="*/ 96 w 124"/>
                <a:gd name="T29" fmla="*/ 182 h 110"/>
                <a:gd name="T30" fmla="*/ 125 w 124"/>
                <a:gd name="T31" fmla="*/ 179 h 110"/>
                <a:gd name="T32" fmla="*/ 157 w 124"/>
                <a:gd name="T33" fmla="*/ 179 h 110"/>
                <a:gd name="T34" fmla="*/ 192 w 124"/>
                <a:gd name="T35" fmla="*/ 187 h 110"/>
                <a:gd name="T36" fmla="*/ 194 w 124"/>
                <a:gd name="T37" fmla="*/ 179 h 110"/>
                <a:gd name="T38" fmla="*/ 186 w 124"/>
                <a:gd name="T39" fmla="*/ 142 h 110"/>
                <a:gd name="T40" fmla="*/ 178 w 124"/>
                <a:gd name="T41" fmla="*/ 96 h 110"/>
                <a:gd name="T42" fmla="*/ 173 w 124"/>
                <a:gd name="T43" fmla="*/ 76 h 110"/>
                <a:gd name="T44" fmla="*/ 168 w 124"/>
                <a:gd name="T45" fmla="*/ 76 h 110"/>
                <a:gd name="T46" fmla="*/ 162 w 124"/>
                <a:gd name="T47" fmla="*/ 73 h 110"/>
                <a:gd name="T48" fmla="*/ 157 w 124"/>
                <a:gd name="T49" fmla="*/ 66 h 110"/>
                <a:gd name="T50" fmla="*/ 152 w 124"/>
                <a:gd name="T51" fmla="*/ 58 h 110"/>
                <a:gd name="T52" fmla="*/ 152 w 124"/>
                <a:gd name="T53" fmla="*/ 48 h 110"/>
                <a:gd name="T54" fmla="*/ 157 w 124"/>
                <a:gd name="T55" fmla="*/ 35 h 110"/>
                <a:gd name="T56" fmla="*/ 176 w 124"/>
                <a:gd name="T57" fmla="*/ 20 h 110"/>
                <a:gd name="T58" fmla="*/ 205 w 124"/>
                <a:gd name="T59" fmla="*/ 0 h 110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124" h="110">
                  <a:moveTo>
                    <a:pt x="77" y="0"/>
                  </a:moveTo>
                  <a:lnTo>
                    <a:pt x="124" y="108"/>
                  </a:lnTo>
                  <a:lnTo>
                    <a:pt x="120" y="107"/>
                  </a:lnTo>
                  <a:lnTo>
                    <a:pt x="107" y="105"/>
                  </a:lnTo>
                  <a:lnTo>
                    <a:pt x="89" y="101"/>
                  </a:lnTo>
                  <a:lnTo>
                    <a:pt x="68" y="99"/>
                  </a:lnTo>
                  <a:lnTo>
                    <a:pt x="45" y="97"/>
                  </a:lnTo>
                  <a:lnTo>
                    <a:pt x="25" y="98"/>
                  </a:lnTo>
                  <a:lnTo>
                    <a:pt x="9" y="102"/>
                  </a:lnTo>
                  <a:lnTo>
                    <a:pt x="0" y="110"/>
                  </a:lnTo>
                  <a:lnTo>
                    <a:pt x="4" y="98"/>
                  </a:lnTo>
                  <a:lnTo>
                    <a:pt x="8" y="89"/>
                  </a:lnTo>
                  <a:lnTo>
                    <a:pt x="16" y="82"/>
                  </a:lnTo>
                  <a:lnTo>
                    <a:pt x="25" y="76"/>
                  </a:lnTo>
                  <a:lnTo>
                    <a:pt x="36" y="72"/>
                  </a:lnTo>
                  <a:lnTo>
                    <a:pt x="47" y="71"/>
                  </a:lnTo>
                  <a:lnTo>
                    <a:pt x="59" y="71"/>
                  </a:lnTo>
                  <a:lnTo>
                    <a:pt x="72" y="74"/>
                  </a:lnTo>
                  <a:lnTo>
                    <a:pt x="73" y="71"/>
                  </a:lnTo>
                  <a:lnTo>
                    <a:pt x="70" y="56"/>
                  </a:lnTo>
                  <a:lnTo>
                    <a:pt x="67" y="38"/>
                  </a:lnTo>
                  <a:lnTo>
                    <a:pt x="65" y="30"/>
                  </a:lnTo>
                  <a:lnTo>
                    <a:pt x="63" y="30"/>
                  </a:lnTo>
                  <a:lnTo>
                    <a:pt x="61" y="29"/>
                  </a:lnTo>
                  <a:lnTo>
                    <a:pt x="59" y="26"/>
                  </a:lnTo>
                  <a:lnTo>
                    <a:pt x="57" y="23"/>
                  </a:lnTo>
                  <a:lnTo>
                    <a:pt x="57" y="19"/>
                  </a:lnTo>
                  <a:lnTo>
                    <a:pt x="59" y="14"/>
                  </a:lnTo>
                  <a:lnTo>
                    <a:pt x="66" y="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Freeform 40">
              <a:extLst>
                <a:ext uri="{FF2B5EF4-FFF2-40B4-BE49-F238E27FC236}">
                  <a16:creationId xmlns:a16="http://schemas.microsoft.com/office/drawing/2014/main" id="{48F9C7F6-21E8-47D1-937B-E46DF5B017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9832527" flipV="1">
              <a:off x="2224" y="808"/>
              <a:ext cx="123" cy="233"/>
            </a:xfrm>
            <a:custGeom>
              <a:avLst/>
              <a:gdLst>
                <a:gd name="T0" fmla="*/ 83 w 46"/>
                <a:gd name="T1" fmla="*/ 0 h 94"/>
                <a:gd name="T2" fmla="*/ 53 w 46"/>
                <a:gd name="T3" fmla="*/ 94 h 94"/>
                <a:gd name="T4" fmla="*/ 40 w 46"/>
                <a:gd name="T5" fmla="*/ 154 h 94"/>
                <a:gd name="T6" fmla="*/ 29 w 46"/>
                <a:gd name="T7" fmla="*/ 196 h 94"/>
                <a:gd name="T8" fmla="*/ 0 w 46"/>
                <a:gd name="T9" fmla="*/ 233 h 94"/>
                <a:gd name="T10" fmla="*/ 32 w 46"/>
                <a:gd name="T11" fmla="*/ 218 h 94"/>
                <a:gd name="T12" fmla="*/ 62 w 46"/>
                <a:gd name="T13" fmla="*/ 198 h 94"/>
                <a:gd name="T14" fmla="*/ 86 w 46"/>
                <a:gd name="T15" fmla="*/ 171 h 94"/>
                <a:gd name="T16" fmla="*/ 107 w 46"/>
                <a:gd name="T17" fmla="*/ 141 h 94"/>
                <a:gd name="T18" fmla="*/ 120 w 46"/>
                <a:gd name="T19" fmla="*/ 109 h 94"/>
                <a:gd name="T20" fmla="*/ 123 w 46"/>
                <a:gd name="T21" fmla="*/ 74 h 94"/>
                <a:gd name="T22" fmla="*/ 112 w 46"/>
                <a:gd name="T23" fmla="*/ 37 h 94"/>
                <a:gd name="T24" fmla="*/ 83 w 46"/>
                <a:gd name="T25" fmla="*/ 0 h 9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6" h="94">
                  <a:moveTo>
                    <a:pt x="31" y="0"/>
                  </a:moveTo>
                  <a:lnTo>
                    <a:pt x="20" y="38"/>
                  </a:lnTo>
                  <a:lnTo>
                    <a:pt x="15" y="62"/>
                  </a:lnTo>
                  <a:lnTo>
                    <a:pt x="11" y="79"/>
                  </a:lnTo>
                  <a:lnTo>
                    <a:pt x="0" y="94"/>
                  </a:lnTo>
                  <a:lnTo>
                    <a:pt x="12" y="88"/>
                  </a:lnTo>
                  <a:lnTo>
                    <a:pt x="23" y="80"/>
                  </a:lnTo>
                  <a:lnTo>
                    <a:pt x="32" y="69"/>
                  </a:lnTo>
                  <a:lnTo>
                    <a:pt x="40" y="57"/>
                  </a:lnTo>
                  <a:lnTo>
                    <a:pt x="45" y="44"/>
                  </a:lnTo>
                  <a:lnTo>
                    <a:pt x="46" y="30"/>
                  </a:lnTo>
                  <a:lnTo>
                    <a:pt x="42" y="15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Freeform 41">
              <a:extLst>
                <a:ext uri="{FF2B5EF4-FFF2-40B4-BE49-F238E27FC236}">
                  <a16:creationId xmlns:a16="http://schemas.microsoft.com/office/drawing/2014/main" id="{4111C1E3-0E71-43D8-ACEC-4D8E3572F80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603" y="0"/>
              <a:ext cx="124" cy="121"/>
            </a:xfrm>
            <a:custGeom>
              <a:avLst/>
              <a:gdLst>
                <a:gd name="T0" fmla="*/ 124 w 124"/>
                <a:gd name="T1" fmla="*/ 0 h 121"/>
                <a:gd name="T2" fmla="*/ 113 w 124"/>
                <a:gd name="T3" fmla="*/ 9 h 121"/>
                <a:gd name="T4" fmla="*/ 99 w 124"/>
                <a:gd name="T5" fmla="*/ 25 h 121"/>
                <a:gd name="T6" fmla="*/ 81 w 124"/>
                <a:gd name="T7" fmla="*/ 41 h 121"/>
                <a:gd name="T8" fmla="*/ 63 w 124"/>
                <a:gd name="T9" fmla="*/ 54 h 121"/>
                <a:gd name="T10" fmla="*/ 41 w 124"/>
                <a:gd name="T11" fmla="*/ 66 h 121"/>
                <a:gd name="T12" fmla="*/ 22 w 124"/>
                <a:gd name="T13" fmla="*/ 74 h 121"/>
                <a:gd name="T14" fmla="*/ 0 w 124"/>
                <a:gd name="T15" fmla="*/ 75 h 121"/>
                <a:gd name="T16" fmla="*/ 10 w 124"/>
                <a:gd name="T17" fmla="*/ 96 h 121"/>
                <a:gd name="T18" fmla="*/ 23 w 124"/>
                <a:gd name="T19" fmla="*/ 113 h 121"/>
                <a:gd name="T20" fmla="*/ 41 w 124"/>
                <a:gd name="T21" fmla="*/ 121 h 121"/>
                <a:gd name="T22" fmla="*/ 60 w 124"/>
                <a:gd name="T23" fmla="*/ 121 h 121"/>
                <a:gd name="T24" fmla="*/ 83 w 124"/>
                <a:gd name="T25" fmla="*/ 111 h 121"/>
                <a:gd name="T26" fmla="*/ 101 w 124"/>
                <a:gd name="T27" fmla="*/ 88 h 121"/>
                <a:gd name="T28" fmla="*/ 116 w 124"/>
                <a:gd name="T29" fmla="*/ 53 h 121"/>
                <a:gd name="T30" fmla="*/ 124 w 124"/>
                <a:gd name="T31" fmla="*/ 0 h 12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24" h="121">
                  <a:moveTo>
                    <a:pt x="124" y="0"/>
                  </a:moveTo>
                  <a:lnTo>
                    <a:pt x="113" y="9"/>
                  </a:lnTo>
                  <a:lnTo>
                    <a:pt x="99" y="25"/>
                  </a:lnTo>
                  <a:lnTo>
                    <a:pt x="81" y="41"/>
                  </a:lnTo>
                  <a:lnTo>
                    <a:pt x="63" y="54"/>
                  </a:lnTo>
                  <a:lnTo>
                    <a:pt x="41" y="66"/>
                  </a:lnTo>
                  <a:lnTo>
                    <a:pt x="22" y="74"/>
                  </a:lnTo>
                  <a:lnTo>
                    <a:pt x="0" y="75"/>
                  </a:lnTo>
                  <a:lnTo>
                    <a:pt x="10" y="96"/>
                  </a:lnTo>
                  <a:lnTo>
                    <a:pt x="23" y="113"/>
                  </a:lnTo>
                  <a:lnTo>
                    <a:pt x="41" y="121"/>
                  </a:lnTo>
                  <a:lnTo>
                    <a:pt x="60" y="121"/>
                  </a:lnTo>
                  <a:lnTo>
                    <a:pt x="83" y="111"/>
                  </a:lnTo>
                  <a:lnTo>
                    <a:pt x="101" y="88"/>
                  </a:lnTo>
                  <a:lnTo>
                    <a:pt x="116" y="53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Freeform 42">
              <a:extLst>
                <a:ext uri="{FF2B5EF4-FFF2-40B4-BE49-F238E27FC236}">
                  <a16:creationId xmlns:a16="http://schemas.microsoft.com/office/drawing/2014/main" id="{98E45A92-497A-4BBA-917E-BB993498FC3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9832527" flipV="1">
              <a:off x="2173" y="1238"/>
              <a:ext cx="393" cy="2300"/>
            </a:xfrm>
            <a:custGeom>
              <a:avLst/>
              <a:gdLst>
                <a:gd name="T0" fmla="*/ 0 w 149"/>
                <a:gd name="T1" fmla="*/ 0 h 704"/>
                <a:gd name="T2" fmla="*/ 16 w 149"/>
                <a:gd name="T3" fmla="*/ 20 h 704"/>
                <a:gd name="T4" fmla="*/ 42 w 149"/>
                <a:gd name="T5" fmla="*/ 46 h 704"/>
                <a:gd name="T6" fmla="*/ 74 w 149"/>
                <a:gd name="T7" fmla="*/ 78 h 704"/>
                <a:gd name="T8" fmla="*/ 108 w 149"/>
                <a:gd name="T9" fmla="*/ 121 h 704"/>
                <a:gd name="T10" fmla="*/ 153 w 149"/>
                <a:gd name="T11" fmla="*/ 173 h 704"/>
                <a:gd name="T12" fmla="*/ 193 w 149"/>
                <a:gd name="T13" fmla="*/ 229 h 704"/>
                <a:gd name="T14" fmla="*/ 232 w 149"/>
                <a:gd name="T15" fmla="*/ 294 h 704"/>
                <a:gd name="T16" fmla="*/ 264 w 149"/>
                <a:gd name="T17" fmla="*/ 369 h 704"/>
                <a:gd name="T18" fmla="*/ 295 w 149"/>
                <a:gd name="T19" fmla="*/ 448 h 704"/>
                <a:gd name="T20" fmla="*/ 317 w 149"/>
                <a:gd name="T21" fmla="*/ 539 h 704"/>
                <a:gd name="T22" fmla="*/ 327 w 149"/>
                <a:gd name="T23" fmla="*/ 640 h 704"/>
                <a:gd name="T24" fmla="*/ 332 w 149"/>
                <a:gd name="T25" fmla="*/ 745 h 704"/>
                <a:gd name="T26" fmla="*/ 317 w 149"/>
                <a:gd name="T27" fmla="*/ 863 h 704"/>
                <a:gd name="T28" fmla="*/ 287 w 149"/>
                <a:gd name="T29" fmla="*/ 987 h 704"/>
                <a:gd name="T30" fmla="*/ 243 w 149"/>
                <a:gd name="T31" fmla="*/ 1117 h 704"/>
                <a:gd name="T32" fmla="*/ 177 w 149"/>
                <a:gd name="T33" fmla="*/ 1261 h 704"/>
                <a:gd name="T34" fmla="*/ 103 w 149"/>
                <a:gd name="T35" fmla="*/ 1424 h 704"/>
                <a:gd name="T36" fmla="*/ 55 w 149"/>
                <a:gd name="T37" fmla="*/ 1575 h 704"/>
                <a:gd name="T38" fmla="*/ 26 w 149"/>
                <a:gd name="T39" fmla="*/ 1715 h 704"/>
                <a:gd name="T40" fmla="*/ 16 w 149"/>
                <a:gd name="T41" fmla="*/ 1849 h 704"/>
                <a:gd name="T42" fmla="*/ 16 w 149"/>
                <a:gd name="T43" fmla="*/ 1977 h 704"/>
                <a:gd name="T44" fmla="*/ 21 w 149"/>
                <a:gd name="T45" fmla="*/ 2094 h 704"/>
                <a:gd name="T46" fmla="*/ 32 w 149"/>
                <a:gd name="T47" fmla="*/ 2199 h 704"/>
                <a:gd name="T48" fmla="*/ 37 w 149"/>
                <a:gd name="T49" fmla="*/ 2300 h 704"/>
                <a:gd name="T50" fmla="*/ 108 w 149"/>
                <a:gd name="T51" fmla="*/ 2248 h 704"/>
                <a:gd name="T52" fmla="*/ 103 w 149"/>
                <a:gd name="T53" fmla="*/ 2222 h 704"/>
                <a:gd name="T54" fmla="*/ 95 w 149"/>
                <a:gd name="T55" fmla="*/ 2146 h 704"/>
                <a:gd name="T56" fmla="*/ 87 w 149"/>
                <a:gd name="T57" fmla="*/ 2032 h 704"/>
                <a:gd name="T58" fmla="*/ 92 w 149"/>
                <a:gd name="T59" fmla="*/ 1879 h 704"/>
                <a:gd name="T60" fmla="*/ 108 w 149"/>
                <a:gd name="T61" fmla="*/ 1696 h 704"/>
                <a:gd name="T62" fmla="*/ 153 w 149"/>
                <a:gd name="T63" fmla="*/ 1487 h 704"/>
                <a:gd name="T64" fmla="*/ 227 w 149"/>
                <a:gd name="T65" fmla="*/ 1261 h 704"/>
                <a:gd name="T66" fmla="*/ 340 w 149"/>
                <a:gd name="T67" fmla="*/ 1023 h 704"/>
                <a:gd name="T68" fmla="*/ 377 w 149"/>
                <a:gd name="T69" fmla="*/ 912 h 704"/>
                <a:gd name="T70" fmla="*/ 393 w 149"/>
                <a:gd name="T71" fmla="*/ 768 h 704"/>
                <a:gd name="T72" fmla="*/ 380 w 149"/>
                <a:gd name="T73" fmla="*/ 601 h 704"/>
                <a:gd name="T74" fmla="*/ 346 w 149"/>
                <a:gd name="T75" fmla="*/ 438 h 704"/>
                <a:gd name="T76" fmla="*/ 287 w 149"/>
                <a:gd name="T77" fmla="*/ 278 h 704"/>
                <a:gd name="T78" fmla="*/ 214 w 149"/>
                <a:gd name="T79" fmla="*/ 144 h 704"/>
                <a:gd name="T80" fmla="*/ 116 w 149"/>
                <a:gd name="T81" fmla="*/ 46 h 704"/>
                <a:gd name="T82" fmla="*/ 0 w 149"/>
                <a:gd name="T83" fmla="*/ 0 h 70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149" h="704">
                  <a:moveTo>
                    <a:pt x="0" y="0"/>
                  </a:moveTo>
                  <a:lnTo>
                    <a:pt x="6" y="6"/>
                  </a:lnTo>
                  <a:lnTo>
                    <a:pt x="16" y="14"/>
                  </a:lnTo>
                  <a:lnTo>
                    <a:pt x="28" y="24"/>
                  </a:lnTo>
                  <a:lnTo>
                    <a:pt x="41" y="37"/>
                  </a:lnTo>
                  <a:lnTo>
                    <a:pt x="58" y="53"/>
                  </a:lnTo>
                  <a:lnTo>
                    <a:pt x="73" y="70"/>
                  </a:lnTo>
                  <a:lnTo>
                    <a:pt x="88" y="90"/>
                  </a:lnTo>
                  <a:lnTo>
                    <a:pt x="100" y="113"/>
                  </a:lnTo>
                  <a:lnTo>
                    <a:pt x="112" y="137"/>
                  </a:lnTo>
                  <a:lnTo>
                    <a:pt x="120" y="165"/>
                  </a:lnTo>
                  <a:lnTo>
                    <a:pt x="124" y="196"/>
                  </a:lnTo>
                  <a:lnTo>
                    <a:pt x="126" y="228"/>
                  </a:lnTo>
                  <a:lnTo>
                    <a:pt x="120" y="264"/>
                  </a:lnTo>
                  <a:lnTo>
                    <a:pt x="109" y="302"/>
                  </a:lnTo>
                  <a:lnTo>
                    <a:pt x="92" y="342"/>
                  </a:lnTo>
                  <a:lnTo>
                    <a:pt x="67" y="386"/>
                  </a:lnTo>
                  <a:lnTo>
                    <a:pt x="39" y="436"/>
                  </a:lnTo>
                  <a:lnTo>
                    <a:pt x="21" y="482"/>
                  </a:lnTo>
                  <a:lnTo>
                    <a:pt x="10" y="525"/>
                  </a:lnTo>
                  <a:lnTo>
                    <a:pt x="6" y="566"/>
                  </a:lnTo>
                  <a:lnTo>
                    <a:pt x="6" y="605"/>
                  </a:lnTo>
                  <a:lnTo>
                    <a:pt x="8" y="641"/>
                  </a:lnTo>
                  <a:lnTo>
                    <a:pt x="12" y="673"/>
                  </a:lnTo>
                  <a:lnTo>
                    <a:pt x="14" y="704"/>
                  </a:lnTo>
                  <a:lnTo>
                    <a:pt x="41" y="688"/>
                  </a:lnTo>
                  <a:lnTo>
                    <a:pt x="39" y="680"/>
                  </a:lnTo>
                  <a:lnTo>
                    <a:pt x="36" y="657"/>
                  </a:lnTo>
                  <a:lnTo>
                    <a:pt x="33" y="622"/>
                  </a:lnTo>
                  <a:lnTo>
                    <a:pt x="35" y="575"/>
                  </a:lnTo>
                  <a:lnTo>
                    <a:pt x="41" y="519"/>
                  </a:lnTo>
                  <a:lnTo>
                    <a:pt x="58" y="455"/>
                  </a:lnTo>
                  <a:lnTo>
                    <a:pt x="86" y="386"/>
                  </a:lnTo>
                  <a:lnTo>
                    <a:pt x="129" y="313"/>
                  </a:lnTo>
                  <a:lnTo>
                    <a:pt x="143" y="279"/>
                  </a:lnTo>
                  <a:lnTo>
                    <a:pt x="149" y="235"/>
                  </a:lnTo>
                  <a:lnTo>
                    <a:pt x="144" y="184"/>
                  </a:lnTo>
                  <a:lnTo>
                    <a:pt x="131" y="134"/>
                  </a:lnTo>
                  <a:lnTo>
                    <a:pt x="109" y="85"/>
                  </a:lnTo>
                  <a:lnTo>
                    <a:pt x="81" y="44"/>
                  </a:lnTo>
                  <a:lnTo>
                    <a:pt x="44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Freeform 43">
              <a:extLst>
                <a:ext uri="{FF2B5EF4-FFF2-40B4-BE49-F238E27FC236}">
                  <a16:creationId xmlns:a16="http://schemas.microsoft.com/office/drawing/2014/main" id="{D640B17C-3DD7-45FC-A017-C01104A249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0" y="1848"/>
              <a:ext cx="36" cy="132"/>
            </a:xfrm>
            <a:custGeom>
              <a:avLst/>
              <a:gdLst>
                <a:gd name="T0" fmla="*/ 0 w 36"/>
                <a:gd name="T1" fmla="*/ 0 h 132"/>
                <a:gd name="T2" fmla="*/ 36 w 36"/>
                <a:gd name="T3" fmla="*/ 12 h 132"/>
                <a:gd name="T4" fmla="*/ 0 w 36"/>
                <a:gd name="T5" fmla="*/ 132 h 132"/>
                <a:gd name="T6" fmla="*/ 0 w 36"/>
                <a:gd name="T7" fmla="*/ 0 h 132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6" h="132">
                  <a:moveTo>
                    <a:pt x="0" y="0"/>
                  </a:moveTo>
                  <a:lnTo>
                    <a:pt x="36" y="12"/>
                  </a:lnTo>
                  <a:lnTo>
                    <a:pt x="0" y="1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3359" name="Rectangle 47"/>
          <p:cNvSpPr>
            <a:spLocks noGrp="1" noChangeArrowheads="1"/>
          </p:cNvSpPr>
          <p:nvPr>
            <p:ph type="ctrTitle"/>
          </p:nvPr>
        </p:nvSpPr>
        <p:spPr>
          <a:xfrm>
            <a:off x="2455863" y="596900"/>
            <a:ext cx="6192837" cy="3581400"/>
          </a:xfrm>
        </p:spPr>
        <p:txBody>
          <a:bodyPr/>
          <a:lstStyle>
            <a:lvl1pPr>
              <a:defRPr sz="52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13360" name="Rectangle 48"/>
          <p:cNvSpPr>
            <a:spLocks noGrp="1" noChangeArrowheads="1"/>
          </p:cNvSpPr>
          <p:nvPr>
            <p:ph type="subTitle" idx="1"/>
          </p:nvPr>
        </p:nvSpPr>
        <p:spPr>
          <a:xfrm>
            <a:off x="2489200" y="4279900"/>
            <a:ext cx="6146800" cy="1485900"/>
          </a:xfrm>
        </p:spPr>
        <p:txBody>
          <a:bodyPr/>
          <a:lstStyle>
            <a:lvl1pPr marL="0" indent="0" algn="ctr">
              <a:buFontTx/>
              <a:buNone/>
              <a:defRPr b="1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6" name="Rectangle 44">
            <a:extLst>
              <a:ext uri="{FF2B5EF4-FFF2-40B4-BE49-F238E27FC236}">
                <a16:creationId xmlns:a16="http://schemas.microsoft.com/office/drawing/2014/main" id="{D90C196C-FC84-4273-A648-A899B13276F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7" name="Rectangle 45">
            <a:extLst>
              <a:ext uri="{FF2B5EF4-FFF2-40B4-BE49-F238E27FC236}">
                <a16:creationId xmlns:a16="http://schemas.microsoft.com/office/drawing/2014/main" id="{9EC2B5FC-EE53-49BE-B113-68B4A1E12AD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5BE294E9-34B0-4027-A2E5-0EBBB2202D6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51E3642-0916-4DF1-BD02-BF2F0A65667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66807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7">
            <a:extLst>
              <a:ext uri="{FF2B5EF4-FFF2-40B4-BE49-F238E27FC236}">
                <a16:creationId xmlns:a16="http://schemas.microsoft.com/office/drawing/2014/main" id="{AC93BDD2-87E9-48C9-BCC2-C4B5002CB6F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8">
            <a:extLst>
              <a:ext uri="{FF2B5EF4-FFF2-40B4-BE49-F238E27FC236}">
                <a16:creationId xmlns:a16="http://schemas.microsoft.com/office/drawing/2014/main" id="{6B3487D7-E3E4-457E-87A1-5B9F909A07C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9">
            <a:extLst>
              <a:ext uri="{FF2B5EF4-FFF2-40B4-BE49-F238E27FC236}">
                <a16:creationId xmlns:a16="http://schemas.microsoft.com/office/drawing/2014/main" id="{199BB191-ECCE-4368-ADDC-2EBF8F19CAE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752CF7-2D48-458C-AC63-8CBBFA6FAC1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9751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6225" y="103188"/>
            <a:ext cx="2060575" cy="59531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42913" y="103188"/>
            <a:ext cx="6030912" cy="59531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7">
            <a:extLst>
              <a:ext uri="{FF2B5EF4-FFF2-40B4-BE49-F238E27FC236}">
                <a16:creationId xmlns:a16="http://schemas.microsoft.com/office/drawing/2014/main" id="{908E0D3C-5B58-4890-BBCD-479288402B4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8">
            <a:extLst>
              <a:ext uri="{FF2B5EF4-FFF2-40B4-BE49-F238E27FC236}">
                <a16:creationId xmlns:a16="http://schemas.microsoft.com/office/drawing/2014/main" id="{5F3C8582-993A-44A8-A1CC-E47D346941D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9">
            <a:extLst>
              <a:ext uri="{FF2B5EF4-FFF2-40B4-BE49-F238E27FC236}">
                <a16:creationId xmlns:a16="http://schemas.microsoft.com/office/drawing/2014/main" id="{64293230-C3D4-4552-9C1E-5AC6E191B12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3DE633-5CC3-42D9-95C2-6272091D109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9620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713387"/>
          </a:xfrm>
        </p:spPr>
        <p:txBody>
          <a:bodyPr/>
          <a:lstStyle>
            <a:lvl1pPr marL="0" indent="720090">
              <a:lnSpc>
                <a:spcPct val="130000"/>
              </a:lnSpc>
              <a:spcBef>
                <a:spcPts val="0"/>
              </a:spcBef>
              <a:buFont typeface="Arial" panose="020B0604020202020204"/>
              <a:buNone/>
              <a:defRPr sz="2400"/>
            </a:lvl1pPr>
            <a:lvl2pPr indent="0">
              <a:buFontTx/>
              <a:buNone/>
              <a:defRPr sz="2000"/>
            </a:lvl2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2">
            <a:extLst>
              <a:ext uri="{FF2B5EF4-FFF2-40B4-BE49-F238E27FC236}">
                <a16:creationId xmlns:a16="http://schemas.microsoft.com/office/drawing/2014/main" id="{196F451F-0F9B-4B67-8089-08C91B2F8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84870B-EF14-49A5-A299-F8765671C275}" type="datetime1">
              <a:rPr lang="zh-CN" altLang="en-US"/>
              <a:pPr>
                <a:defRPr/>
              </a:pPr>
              <a:t>2025/6/21</a:t>
            </a:fld>
            <a:endParaRPr lang="zh-CN" altLang="en-US" dirty="0"/>
          </a:p>
        </p:txBody>
      </p:sp>
      <p:sp>
        <p:nvSpPr>
          <p:cNvPr id="5" name="页脚占位符 3">
            <a:extLst>
              <a:ext uri="{FF2B5EF4-FFF2-40B4-BE49-F238E27FC236}">
                <a16:creationId xmlns:a16="http://schemas.microsoft.com/office/drawing/2014/main" id="{AC38783E-124F-420C-BFB5-7EFC95007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>
            <a:extLst>
              <a:ext uri="{FF2B5EF4-FFF2-40B4-BE49-F238E27FC236}">
                <a16:creationId xmlns:a16="http://schemas.microsoft.com/office/drawing/2014/main" id="{069FB553-1189-4BBD-9C97-DD707DB45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B426D74-BA27-4205-AA2B-C86173EA395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73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>
            <a:extLst>
              <a:ext uri="{FF2B5EF4-FFF2-40B4-BE49-F238E27FC236}">
                <a16:creationId xmlns:a16="http://schemas.microsoft.com/office/drawing/2014/main" id="{C5D98CF0-8FF6-4B5E-8486-6CD19E6985B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70" b="62962"/>
          <a:stretch>
            <a:fillRect/>
          </a:stretch>
        </p:blipFill>
        <p:spPr bwMode="auto">
          <a:xfrm>
            <a:off x="3198813" y="112713"/>
            <a:ext cx="6794500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7">
            <a:extLst>
              <a:ext uri="{FF2B5EF4-FFF2-40B4-BE49-F238E27FC236}">
                <a16:creationId xmlns:a16="http://schemas.microsoft.com/office/drawing/2014/main" id="{7D97EEA8-C431-4B1D-9410-30F7B661CB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78" r="20522" b="9521"/>
          <a:stretch>
            <a:fillRect/>
          </a:stretch>
        </p:blipFill>
        <p:spPr bwMode="auto">
          <a:xfrm>
            <a:off x="-1211263" y="6069013"/>
            <a:ext cx="9690101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日期占位符 1">
            <a:extLst>
              <a:ext uri="{FF2B5EF4-FFF2-40B4-BE49-F238E27FC236}">
                <a16:creationId xmlns:a16="http://schemas.microsoft.com/office/drawing/2014/main" id="{4F6F319F-1548-48E5-8A6B-EBDA362E6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页脚占位符 2">
            <a:extLst>
              <a:ext uri="{FF2B5EF4-FFF2-40B4-BE49-F238E27FC236}">
                <a16:creationId xmlns:a16="http://schemas.microsoft.com/office/drawing/2014/main" id="{0394DEF0-91DD-4E3B-9338-4373ADE37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C1434771-9D4A-4ADA-82AF-BDF646514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85FBADB-F8D2-4050-8EE3-B36D8771570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40996117"/>
      </p:ext>
    </p:extLst>
  </p:cSld>
  <p:clrMapOvr>
    <a:masterClrMapping/>
  </p:clrMapOvr>
  <p:transition spd="slow" advTm="3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47">
            <a:extLst>
              <a:ext uri="{FF2B5EF4-FFF2-40B4-BE49-F238E27FC236}">
                <a16:creationId xmlns:a16="http://schemas.microsoft.com/office/drawing/2014/main" id="{A7755867-DA96-4573-BD11-43C09947EE4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8">
            <a:extLst>
              <a:ext uri="{FF2B5EF4-FFF2-40B4-BE49-F238E27FC236}">
                <a16:creationId xmlns:a16="http://schemas.microsoft.com/office/drawing/2014/main" id="{6D687AE2-2321-41BF-B0AF-BC1708245FA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9">
            <a:extLst>
              <a:ext uri="{FF2B5EF4-FFF2-40B4-BE49-F238E27FC236}">
                <a16:creationId xmlns:a16="http://schemas.microsoft.com/office/drawing/2014/main" id="{8BD5DAFC-8B59-489E-AC31-9A2BEAFD6C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D5B241-7EA9-4A39-B15D-EE4EF10DB71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19975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Rectangle 47">
            <a:extLst>
              <a:ext uri="{FF2B5EF4-FFF2-40B4-BE49-F238E27FC236}">
                <a16:creationId xmlns:a16="http://schemas.microsoft.com/office/drawing/2014/main" id="{1A89D0E0-4752-49B0-91B8-2143C591778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8">
            <a:extLst>
              <a:ext uri="{FF2B5EF4-FFF2-40B4-BE49-F238E27FC236}">
                <a16:creationId xmlns:a16="http://schemas.microsoft.com/office/drawing/2014/main" id="{24EB1A02-BA21-4FCF-A17D-9CF956D766B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9">
            <a:extLst>
              <a:ext uri="{FF2B5EF4-FFF2-40B4-BE49-F238E27FC236}">
                <a16:creationId xmlns:a16="http://schemas.microsoft.com/office/drawing/2014/main" id="{9F8C196E-A5D4-4A90-9E06-490833487C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610DA8-6D4B-4174-A1A7-442EE383F63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84437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456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4561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Rectangle 47">
            <a:extLst>
              <a:ext uri="{FF2B5EF4-FFF2-40B4-BE49-F238E27FC236}">
                <a16:creationId xmlns:a16="http://schemas.microsoft.com/office/drawing/2014/main" id="{131C63A1-1BAB-4E25-AE06-9653128AFEC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8">
            <a:extLst>
              <a:ext uri="{FF2B5EF4-FFF2-40B4-BE49-F238E27FC236}">
                <a16:creationId xmlns:a16="http://schemas.microsoft.com/office/drawing/2014/main" id="{E309A5CB-FE1E-4FF6-B19A-33BE7AC193D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49">
            <a:extLst>
              <a:ext uri="{FF2B5EF4-FFF2-40B4-BE49-F238E27FC236}">
                <a16:creationId xmlns:a16="http://schemas.microsoft.com/office/drawing/2014/main" id="{421FD321-4085-424B-BC05-607E50279E7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AC7DE6-4A6E-4D5B-BC9E-1872CA9A8A5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97815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Rectangle 47">
            <a:extLst>
              <a:ext uri="{FF2B5EF4-FFF2-40B4-BE49-F238E27FC236}">
                <a16:creationId xmlns:a16="http://schemas.microsoft.com/office/drawing/2014/main" id="{51D3DBB3-D3AA-452D-8F0B-5019E756864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48">
            <a:extLst>
              <a:ext uri="{FF2B5EF4-FFF2-40B4-BE49-F238E27FC236}">
                <a16:creationId xmlns:a16="http://schemas.microsoft.com/office/drawing/2014/main" id="{73F9B37D-4DBE-4BFD-80FA-3229324EAE5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49">
            <a:extLst>
              <a:ext uri="{FF2B5EF4-FFF2-40B4-BE49-F238E27FC236}">
                <a16:creationId xmlns:a16="http://schemas.microsoft.com/office/drawing/2014/main" id="{9C824495-BB29-449D-8E9B-822A7B08AB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A32643-78DB-4296-8CF1-E53C75165AF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74820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Rectangle 47">
            <a:extLst>
              <a:ext uri="{FF2B5EF4-FFF2-40B4-BE49-F238E27FC236}">
                <a16:creationId xmlns:a16="http://schemas.microsoft.com/office/drawing/2014/main" id="{9B2D5F4E-961F-4FE5-AEDF-B5F269903D5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48">
            <a:extLst>
              <a:ext uri="{FF2B5EF4-FFF2-40B4-BE49-F238E27FC236}">
                <a16:creationId xmlns:a16="http://schemas.microsoft.com/office/drawing/2014/main" id="{DA3180F8-448C-47F5-885B-269E3970DC0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49">
            <a:extLst>
              <a:ext uri="{FF2B5EF4-FFF2-40B4-BE49-F238E27FC236}">
                <a16:creationId xmlns:a16="http://schemas.microsoft.com/office/drawing/2014/main" id="{B5416623-1C40-4084-89F3-DA767E00BDF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D3E726-D2B2-4289-BF27-DD8334E7840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8718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7">
            <a:extLst>
              <a:ext uri="{FF2B5EF4-FFF2-40B4-BE49-F238E27FC236}">
                <a16:creationId xmlns:a16="http://schemas.microsoft.com/office/drawing/2014/main" id="{E0589B11-7A79-4419-AFBE-F29EF9ED197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48">
            <a:extLst>
              <a:ext uri="{FF2B5EF4-FFF2-40B4-BE49-F238E27FC236}">
                <a16:creationId xmlns:a16="http://schemas.microsoft.com/office/drawing/2014/main" id="{4787FC66-341B-4E0D-99B2-83DFDDA338F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49">
            <a:extLst>
              <a:ext uri="{FF2B5EF4-FFF2-40B4-BE49-F238E27FC236}">
                <a16:creationId xmlns:a16="http://schemas.microsoft.com/office/drawing/2014/main" id="{4098C81D-2E23-4594-90AB-80F0CD33D2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4696F5-2AE3-43F8-AF39-49AB5D4D634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07381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7">
            <a:extLst>
              <a:ext uri="{FF2B5EF4-FFF2-40B4-BE49-F238E27FC236}">
                <a16:creationId xmlns:a16="http://schemas.microsoft.com/office/drawing/2014/main" id="{A9FDB5EF-51F5-46F9-A98D-88D1E5515E6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8">
            <a:extLst>
              <a:ext uri="{FF2B5EF4-FFF2-40B4-BE49-F238E27FC236}">
                <a16:creationId xmlns:a16="http://schemas.microsoft.com/office/drawing/2014/main" id="{4543A960-D1D1-405D-8148-83AFE6D03C9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49">
            <a:extLst>
              <a:ext uri="{FF2B5EF4-FFF2-40B4-BE49-F238E27FC236}">
                <a16:creationId xmlns:a16="http://schemas.microsoft.com/office/drawing/2014/main" id="{0D2F6C25-BE9B-486E-9AF7-8AACE59B9AA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DB944A-8FF8-4421-A1F5-21CE3D49327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75934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47">
            <a:extLst>
              <a:ext uri="{FF2B5EF4-FFF2-40B4-BE49-F238E27FC236}">
                <a16:creationId xmlns:a16="http://schemas.microsoft.com/office/drawing/2014/main" id="{BB37C90C-E338-41B6-9F92-5308D2EAA52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48">
            <a:extLst>
              <a:ext uri="{FF2B5EF4-FFF2-40B4-BE49-F238E27FC236}">
                <a16:creationId xmlns:a16="http://schemas.microsoft.com/office/drawing/2014/main" id="{161F60BF-60CF-49D6-A059-0899E77F8B9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49">
            <a:extLst>
              <a:ext uri="{FF2B5EF4-FFF2-40B4-BE49-F238E27FC236}">
                <a16:creationId xmlns:a16="http://schemas.microsoft.com/office/drawing/2014/main" id="{C37818C1-16C5-4235-9F0F-E07151D577F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3D6664-15C2-4FEE-9C3E-B43BBDA7192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76358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>
            <a:extLst>
              <a:ext uri="{FF2B5EF4-FFF2-40B4-BE49-F238E27FC236}">
                <a16:creationId xmlns:a16="http://schemas.microsoft.com/office/drawing/2014/main" id="{73F38953-8B4A-49B1-A399-39FEB80910A9}"/>
              </a:ext>
            </a:extLst>
          </p:cNvPr>
          <p:cNvGrpSpPr>
            <a:grpSpLocks/>
          </p:cNvGrpSpPr>
          <p:nvPr/>
        </p:nvGrpSpPr>
        <p:grpSpPr bwMode="auto">
          <a:xfrm>
            <a:off x="-7938" y="0"/>
            <a:ext cx="2833688" cy="6856413"/>
            <a:chOff x="-5" y="0"/>
            <a:chExt cx="1785" cy="4319"/>
          </a:xfrm>
        </p:grpSpPr>
        <p:sp>
          <p:nvSpPr>
            <p:cNvPr id="1032" name="Freeform 3">
              <a:extLst>
                <a:ext uri="{FF2B5EF4-FFF2-40B4-BE49-F238E27FC236}">
                  <a16:creationId xmlns:a16="http://schemas.microsoft.com/office/drawing/2014/main" id="{B855C11D-2A42-4478-9FEA-F7CE5214B8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" y="3262"/>
              <a:ext cx="472" cy="802"/>
            </a:xfrm>
            <a:custGeom>
              <a:avLst/>
              <a:gdLst>
                <a:gd name="T0" fmla="*/ 5 w 472"/>
                <a:gd name="T1" fmla="*/ 32 h 802"/>
                <a:gd name="T2" fmla="*/ 189 w 472"/>
                <a:gd name="T3" fmla="*/ 26 h 802"/>
                <a:gd name="T4" fmla="*/ 309 w 472"/>
                <a:gd name="T5" fmla="*/ 66 h 802"/>
                <a:gd name="T6" fmla="*/ 357 w 472"/>
                <a:gd name="T7" fmla="*/ 98 h 802"/>
                <a:gd name="T8" fmla="*/ 413 w 472"/>
                <a:gd name="T9" fmla="*/ 162 h 802"/>
                <a:gd name="T10" fmla="*/ 437 w 472"/>
                <a:gd name="T11" fmla="*/ 250 h 802"/>
                <a:gd name="T12" fmla="*/ 397 w 472"/>
                <a:gd name="T13" fmla="*/ 530 h 802"/>
                <a:gd name="T14" fmla="*/ 341 w 472"/>
                <a:gd name="T15" fmla="*/ 634 h 802"/>
                <a:gd name="T16" fmla="*/ 173 w 472"/>
                <a:gd name="T17" fmla="*/ 714 h 802"/>
                <a:gd name="T18" fmla="*/ 77 w 472"/>
                <a:gd name="T19" fmla="*/ 730 h 802"/>
                <a:gd name="T20" fmla="*/ 69 w 472"/>
                <a:gd name="T21" fmla="*/ 802 h 802"/>
                <a:gd name="T22" fmla="*/ 7 w 472"/>
                <a:gd name="T23" fmla="*/ 788 h 802"/>
                <a:gd name="T24" fmla="*/ 5 w 472"/>
                <a:gd name="T25" fmla="*/ 751 h 802"/>
                <a:gd name="T26" fmla="*/ 37 w 472"/>
                <a:gd name="T27" fmla="*/ 722 h 802"/>
                <a:gd name="T28" fmla="*/ 5 w 472"/>
                <a:gd name="T29" fmla="*/ 670 h 802"/>
                <a:gd name="T30" fmla="*/ 5 w 472"/>
                <a:gd name="T31" fmla="*/ 32 h 802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472" h="802">
                  <a:moveTo>
                    <a:pt x="5" y="32"/>
                  </a:moveTo>
                  <a:cubicBezTo>
                    <a:pt x="101" y="0"/>
                    <a:pt x="20" y="17"/>
                    <a:pt x="189" y="26"/>
                  </a:cubicBezTo>
                  <a:cubicBezTo>
                    <a:pt x="221" y="37"/>
                    <a:pt x="280" y="47"/>
                    <a:pt x="309" y="66"/>
                  </a:cubicBezTo>
                  <a:cubicBezTo>
                    <a:pt x="325" y="77"/>
                    <a:pt x="357" y="98"/>
                    <a:pt x="357" y="98"/>
                  </a:cubicBezTo>
                  <a:cubicBezTo>
                    <a:pt x="394" y="154"/>
                    <a:pt x="373" y="135"/>
                    <a:pt x="413" y="162"/>
                  </a:cubicBezTo>
                  <a:cubicBezTo>
                    <a:pt x="433" y="223"/>
                    <a:pt x="426" y="193"/>
                    <a:pt x="437" y="250"/>
                  </a:cubicBezTo>
                  <a:cubicBezTo>
                    <a:pt x="433" y="370"/>
                    <a:pt x="472" y="455"/>
                    <a:pt x="397" y="530"/>
                  </a:cubicBezTo>
                  <a:cubicBezTo>
                    <a:pt x="385" y="567"/>
                    <a:pt x="368" y="607"/>
                    <a:pt x="341" y="634"/>
                  </a:cubicBezTo>
                  <a:cubicBezTo>
                    <a:pt x="319" y="701"/>
                    <a:pt x="233" y="707"/>
                    <a:pt x="173" y="714"/>
                  </a:cubicBezTo>
                  <a:cubicBezTo>
                    <a:pt x="142" y="724"/>
                    <a:pt x="100" y="707"/>
                    <a:pt x="77" y="730"/>
                  </a:cubicBezTo>
                  <a:cubicBezTo>
                    <a:pt x="60" y="747"/>
                    <a:pt x="72" y="778"/>
                    <a:pt x="69" y="802"/>
                  </a:cubicBezTo>
                  <a:cubicBezTo>
                    <a:pt x="53" y="799"/>
                    <a:pt x="23" y="792"/>
                    <a:pt x="7" y="788"/>
                  </a:cubicBezTo>
                  <a:cubicBezTo>
                    <a:pt x="5" y="788"/>
                    <a:pt x="0" y="762"/>
                    <a:pt x="5" y="751"/>
                  </a:cubicBezTo>
                  <a:cubicBezTo>
                    <a:pt x="10" y="740"/>
                    <a:pt x="37" y="735"/>
                    <a:pt x="37" y="722"/>
                  </a:cubicBezTo>
                  <a:cubicBezTo>
                    <a:pt x="26" y="682"/>
                    <a:pt x="22" y="685"/>
                    <a:pt x="5" y="670"/>
                  </a:cubicBezTo>
                  <a:cubicBezTo>
                    <a:pt x="5" y="541"/>
                    <a:pt x="5" y="233"/>
                    <a:pt x="5" y="32"/>
                  </a:cubicBezTo>
                  <a:close/>
                </a:path>
              </a:pathLst>
            </a:custGeom>
            <a:solidFill>
              <a:schemeClr val="folHlink">
                <a:alpha val="5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033" name="Group 4">
              <a:extLst>
                <a:ext uri="{FF2B5EF4-FFF2-40B4-BE49-F238E27FC236}">
                  <a16:creationId xmlns:a16="http://schemas.microsoft.com/office/drawing/2014/main" id="{505822B8-64BA-4E47-87D7-29071CA8FE7C}"/>
                </a:ext>
              </a:extLst>
            </p:cNvPr>
            <p:cNvGrpSpPr>
              <a:grpSpLocks/>
            </p:cNvGrpSpPr>
            <p:nvPr/>
          </p:nvGrpSpPr>
          <p:grpSpPr bwMode="auto">
            <a:xfrm rot="14964908" flipH="1">
              <a:off x="104" y="2441"/>
              <a:ext cx="452" cy="444"/>
              <a:chOff x="1727" y="866"/>
              <a:chExt cx="129" cy="157"/>
            </a:xfrm>
          </p:grpSpPr>
          <p:sp>
            <p:nvSpPr>
              <p:cNvPr id="1071" name="Freeform 5">
                <a:extLst>
                  <a:ext uri="{FF2B5EF4-FFF2-40B4-BE49-F238E27FC236}">
                    <a16:creationId xmlns:a16="http://schemas.microsoft.com/office/drawing/2014/main" id="{B6696859-C959-4703-A77E-F702AE6B166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27" y="866"/>
                <a:ext cx="41" cy="59"/>
              </a:xfrm>
              <a:custGeom>
                <a:avLst/>
                <a:gdLst>
                  <a:gd name="T0" fmla="*/ 41 w 83"/>
                  <a:gd name="T1" fmla="*/ 14 h 117"/>
                  <a:gd name="T2" fmla="*/ 13 w 83"/>
                  <a:gd name="T3" fmla="*/ 0 h 117"/>
                  <a:gd name="T4" fmla="*/ 0 w 83"/>
                  <a:gd name="T5" fmla="*/ 59 h 117"/>
                  <a:gd name="T6" fmla="*/ 41 w 83"/>
                  <a:gd name="T7" fmla="*/ 14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72" name="Freeform 6">
                <a:extLst>
                  <a:ext uri="{FF2B5EF4-FFF2-40B4-BE49-F238E27FC236}">
                    <a16:creationId xmlns:a16="http://schemas.microsoft.com/office/drawing/2014/main" id="{36F904FC-7C89-4D0D-84C3-60F93023C9D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49 h 98"/>
                  <a:gd name="T2" fmla="*/ 59 w 140"/>
                  <a:gd name="T3" fmla="*/ 0 h 98"/>
                  <a:gd name="T4" fmla="*/ 70 w 140"/>
                  <a:gd name="T5" fmla="*/ 25 h 98"/>
                  <a:gd name="T6" fmla="*/ 0 w 140"/>
                  <a:gd name="T7" fmla="*/ 49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73" name="Freeform 7">
                <a:extLst>
                  <a:ext uri="{FF2B5EF4-FFF2-40B4-BE49-F238E27FC236}">
                    <a16:creationId xmlns:a16="http://schemas.microsoft.com/office/drawing/2014/main" id="{3593F90F-4742-4461-899D-F9E8F06951C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4 h 49"/>
                  <a:gd name="T2" fmla="*/ 73 w 145"/>
                  <a:gd name="T3" fmla="*/ 0 h 49"/>
                  <a:gd name="T4" fmla="*/ 66 w 145"/>
                  <a:gd name="T5" fmla="*/ 25 h 49"/>
                  <a:gd name="T6" fmla="*/ 0 w 145"/>
                  <a:gd name="T7" fmla="*/ 4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034" name="Freeform 8">
              <a:extLst>
                <a:ext uri="{FF2B5EF4-FFF2-40B4-BE49-F238E27FC236}">
                  <a16:creationId xmlns:a16="http://schemas.microsoft.com/office/drawing/2014/main" id="{4E0A97F2-79DB-46B8-AE4B-263924187C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" y="1736"/>
              <a:ext cx="710" cy="768"/>
            </a:xfrm>
            <a:custGeom>
              <a:avLst/>
              <a:gdLst>
                <a:gd name="T0" fmla="*/ 14 w 710"/>
                <a:gd name="T1" fmla="*/ 416 h 768"/>
                <a:gd name="T2" fmla="*/ 14 w 710"/>
                <a:gd name="T3" fmla="*/ 272 h 768"/>
                <a:gd name="T4" fmla="*/ 102 w 710"/>
                <a:gd name="T5" fmla="*/ 144 h 768"/>
                <a:gd name="T6" fmla="*/ 150 w 710"/>
                <a:gd name="T7" fmla="*/ 96 h 768"/>
                <a:gd name="T8" fmla="*/ 198 w 710"/>
                <a:gd name="T9" fmla="*/ 64 h 768"/>
                <a:gd name="T10" fmla="*/ 350 w 710"/>
                <a:gd name="T11" fmla="*/ 0 h 768"/>
                <a:gd name="T12" fmla="*/ 534 w 710"/>
                <a:gd name="T13" fmla="*/ 8 h 768"/>
                <a:gd name="T14" fmla="*/ 662 w 710"/>
                <a:gd name="T15" fmla="*/ 96 h 768"/>
                <a:gd name="T16" fmla="*/ 710 w 710"/>
                <a:gd name="T17" fmla="*/ 200 h 768"/>
                <a:gd name="T18" fmla="*/ 702 w 710"/>
                <a:gd name="T19" fmla="*/ 400 h 768"/>
                <a:gd name="T20" fmla="*/ 678 w 710"/>
                <a:gd name="T21" fmla="*/ 448 h 768"/>
                <a:gd name="T22" fmla="*/ 550 w 710"/>
                <a:gd name="T23" fmla="*/ 632 h 768"/>
                <a:gd name="T24" fmla="*/ 518 w 710"/>
                <a:gd name="T25" fmla="*/ 656 h 768"/>
                <a:gd name="T26" fmla="*/ 470 w 710"/>
                <a:gd name="T27" fmla="*/ 664 h 768"/>
                <a:gd name="T28" fmla="*/ 518 w 710"/>
                <a:gd name="T29" fmla="*/ 680 h 768"/>
                <a:gd name="T30" fmla="*/ 566 w 710"/>
                <a:gd name="T31" fmla="*/ 696 h 768"/>
                <a:gd name="T32" fmla="*/ 574 w 710"/>
                <a:gd name="T33" fmla="*/ 720 h 768"/>
                <a:gd name="T34" fmla="*/ 526 w 710"/>
                <a:gd name="T35" fmla="*/ 736 h 768"/>
                <a:gd name="T36" fmla="*/ 502 w 710"/>
                <a:gd name="T37" fmla="*/ 752 h 768"/>
                <a:gd name="T38" fmla="*/ 454 w 710"/>
                <a:gd name="T39" fmla="*/ 768 h 768"/>
                <a:gd name="T40" fmla="*/ 438 w 710"/>
                <a:gd name="T41" fmla="*/ 712 h 768"/>
                <a:gd name="T42" fmla="*/ 246 w 710"/>
                <a:gd name="T43" fmla="*/ 688 h 768"/>
                <a:gd name="T44" fmla="*/ 134 w 710"/>
                <a:gd name="T45" fmla="*/ 648 h 768"/>
                <a:gd name="T46" fmla="*/ 110 w 710"/>
                <a:gd name="T47" fmla="*/ 624 h 768"/>
                <a:gd name="T48" fmla="*/ 78 w 710"/>
                <a:gd name="T49" fmla="*/ 576 h 768"/>
                <a:gd name="T50" fmla="*/ 54 w 710"/>
                <a:gd name="T51" fmla="*/ 464 h 768"/>
                <a:gd name="T52" fmla="*/ 30 w 710"/>
                <a:gd name="T53" fmla="*/ 408 h 768"/>
                <a:gd name="T54" fmla="*/ 22 w 710"/>
                <a:gd name="T55" fmla="*/ 384 h 768"/>
                <a:gd name="T56" fmla="*/ 14 w 710"/>
                <a:gd name="T57" fmla="*/ 416 h 768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710" h="768">
                  <a:moveTo>
                    <a:pt x="14" y="416"/>
                  </a:moveTo>
                  <a:cubicBezTo>
                    <a:pt x="6" y="353"/>
                    <a:pt x="0" y="339"/>
                    <a:pt x="14" y="272"/>
                  </a:cubicBezTo>
                  <a:cubicBezTo>
                    <a:pt x="24" y="227"/>
                    <a:pt x="72" y="178"/>
                    <a:pt x="102" y="144"/>
                  </a:cubicBezTo>
                  <a:cubicBezTo>
                    <a:pt x="117" y="127"/>
                    <a:pt x="134" y="112"/>
                    <a:pt x="150" y="96"/>
                  </a:cubicBezTo>
                  <a:cubicBezTo>
                    <a:pt x="164" y="82"/>
                    <a:pt x="198" y="64"/>
                    <a:pt x="198" y="64"/>
                  </a:cubicBezTo>
                  <a:cubicBezTo>
                    <a:pt x="231" y="14"/>
                    <a:pt x="294" y="7"/>
                    <a:pt x="350" y="0"/>
                  </a:cubicBezTo>
                  <a:cubicBezTo>
                    <a:pt x="411" y="3"/>
                    <a:pt x="473" y="1"/>
                    <a:pt x="534" y="8"/>
                  </a:cubicBezTo>
                  <a:cubicBezTo>
                    <a:pt x="582" y="13"/>
                    <a:pt x="624" y="71"/>
                    <a:pt x="662" y="96"/>
                  </a:cubicBezTo>
                  <a:cubicBezTo>
                    <a:pt x="691" y="140"/>
                    <a:pt x="698" y="151"/>
                    <a:pt x="710" y="200"/>
                  </a:cubicBezTo>
                  <a:cubicBezTo>
                    <a:pt x="707" y="267"/>
                    <a:pt x="707" y="333"/>
                    <a:pt x="702" y="400"/>
                  </a:cubicBezTo>
                  <a:cubicBezTo>
                    <a:pt x="700" y="423"/>
                    <a:pt x="688" y="428"/>
                    <a:pt x="678" y="448"/>
                  </a:cubicBezTo>
                  <a:cubicBezTo>
                    <a:pt x="646" y="512"/>
                    <a:pt x="626" y="607"/>
                    <a:pt x="550" y="632"/>
                  </a:cubicBezTo>
                  <a:cubicBezTo>
                    <a:pt x="539" y="640"/>
                    <a:pt x="530" y="651"/>
                    <a:pt x="518" y="656"/>
                  </a:cubicBezTo>
                  <a:cubicBezTo>
                    <a:pt x="503" y="662"/>
                    <a:pt x="470" y="648"/>
                    <a:pt x="470" y="664"/>
                  </a:cubicBezTo>
                  <a:cubicBezTo>
                    <a:pt x="470" y="681"/>
                    <a:pt x="502" y="675"/>
                    <a:pt x="518" y="680"/>
                  </a:cubicBezTo>
                  <a:cubicBezTo>
                    <a:pt x="534" y="685"/>
                    <a:pt x="566" y="696"/>
                    <a:pt x="566" y="696"/>
                  </a:cubicBezTo>
                  <a:cubicBezTo>
                    <a:pt x="569" y="704"/>
                    <a:pt x="580" y="714"/>
                    <a:pt x="574" y="720"/>
                  </a:cubicBezTo>
                  <a:cubicBezTo>
                    <a:pt x="562" y="732"/>
                    <a:pt x="542" y="731"/>
                    <a:pt x="526" y="736"/>
                  </a:cubicBezTo>
                  <a:cubicBezTo>
                    <a:pt x="517" y="739"/>
                    <a:pt x="511" y="748"/>
                    <a:pt x="502" y="752"/>
                  </a:cubicBezTo>
                  <a:cubicBezTo>
                    <a:pt x="487" y="759"/>
                    <a:pt x="454" y="768"/>
                    <a:pt x="454" y="768"/>
                  </a:cubicBezTo>
                  <a:cubicBezTo>
                    <a:pt x="448" y="750"/>
                    <a:pt x="453" y="725"/>
                    <a:pt x="438" y="712"/>
                  </a:cubicBezTo>
                  <a:cubicBezTo>
                    <a:pt x="407" y="685"/>
                    <a:pt x="256" y="689"/>
                    <a:pt x="246" y="688"/>
                  </a:cubicBezTo>
                  <a:cubicBezTo>
                    <a:pt x="207" y="680"/>
                    <a:pt x="166" y="674"/>
                    <a:pt x="134" y="648"/>
                  </a:cubicBezTo>
                  <a:cubicBezTo>
                    <a:pt x="125" y="641"/>
                    <a:pt x="117" y="633"/>
                    <a:pt x="110" y="624"/>
                  </a:cubicBezTo>
                  <a:cubicBezTo>
                    <a:pt x="98" y="609"/>
                    <a:pt x="78" y="576"/>
                    <a:pt x="78" y="576"/>
                  </a:cubicBezTo>
                  <a:cubicBezTo>
                    <a:pt x="66" y="506"/>
                    <a:pt x="74" y="544"/>
                    <a:pt x="54" y="464"/>
                  </a:cubicBezTo>
                  <a:cubicBezTo>
                    <a:pt x="37" y="397"/>
                    <a:pt x="58" y="463"/>
                    <a:pt x="30" y="408"/>
                  </a:cubicBezTo>
                  <a:cubicBezTo>
                    <a:pt x="26" y="400"/>
                    <a:pt x="30" y="380"/>
                    <a:pt x="22" y="384"/>
                  </a:cubicBezTo>
                  <a:cubicBezTo>
                    <a:pt x="12" y="389"/>
                    <a:pt x="17" y="405"/>
                    <a:pt x="14" y="416"/>
                  </a:cubicBezTo>
                  <a:close/>
                </a:path>
              </a:pathLst>
            </a:custGeom>
            <a:solidFill>
              <a:schemeClr val="accent2">
                <a:alpha val="5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035" name="Group 9">
              <a:extLst>
                <a:ext uri="{FF2B5EF4-FFF2-40B4-BE49-F238E27FC236}">
                  <a16:creationId xmlns:a16="http://schemas.microsoft.com/office/drawing/2014/main" id="{BA47FA84-14F6-4D4E-90AE-423A4ACB37B3}"/>
                </a:ext>
              </a:extLst>
            </p:cNvPr>
            <p:cNvGrpSpPr>
              <a:grpSpLocks/>
            </p:cNvGrpSpPr>
            <p:nvPr/>
          </p:nvGrpSpPr>
          <p:grpSpPr bwMode="auto">
            <a:xfrm rot="416244">
              <a:off x="9" y="1746"/>
              <a:ext cx="1771" cy="1741"/>
              <a:chOff x="41" y="2787"/>
              <a:chExt cx="902" cy="833"/>
            </a:xfrm>
          </p:grpSpPr>
          <p:sp>
            <p:nvSpPr>
              <p:cNvPr id="1062" name="Freeform 10">
                <a:extLst>
                  <a:ext uri="{FF2B5EF4-FFF2-40B4-BE49-F238E27FC236}">
                    <a16:creationId xmlns:a16="http://schemas.microsoft.com/office/drawing/2014/main" id="{26F1A477-073C-43BB-B518-18DB60C95DA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373331" flipH="1">
                <a:off x="125" y="2787"/>
                <a:ext cx="313" cy="303"/>
              </a:xfrm>
              <a:custGeom>
                <a:avLst/>
                <a:gdLst>
                  <a:gd name="T0" fmla="*/ 66 w 217"/>
                  <a:gd name="T1" fmla="*/ 303 h 210"/>
                  <a:gd name="T2" fmla="*/ 53 w 217"/>
                  <a:gd name="T3" fmla="*/ 286 h 210"/>
                  <a:gd name="T4" fmla="*/ 38 w 217"/>
                  <a:gd name="T5" fmla="*/ 261 h 210"/>
                  <a:gd name="T6" fmla="*/ 22 w 217"/>
                  <a:gd name="T7" fmla="*/ 229 h 210"/>
                  <a:gd name="T8" fmla="*/ 7 w 217"/>
                  <a:gd name="T9" fmla="*/ 195 h 210"/>
                  <a:gd name="T10" fmla="*/ 0 w 217"/>
                  <a:gd name="T11" fmla="*/ 157 h 210"/>
                  <a:gd name="T12" fmla="*/ 1 w 217"/>
                  <a:gd name="T13" fmla="*/ 118 h 210"/>
                  <a:gd name="T14" fmla="*/ 13 w 217"/>
                  <a:gd name="T15" fmla="*/ 82 h 210"/>
                  <a:gd name="T16" fmla="*/ 39 w 217"/>
                  <a:gd name="T17" fmla="*/ 51 h 210"/>
                  <a:gd name="T18" fmla="*/ 65 w 217"/>
                  <a:gd name="T19" fmla="*/ 32 h 210"/>
                  <a:gd name="T20" fmla="*/ 87 w 217"/>
                  <a:gd name="T21" fmla="*/ 17 h 210"/>
                  <a:gd name="T22" fmla="*/ 104 w 217"/>
                  <a:gd name="T23" fmla="*/ 10 h 210"/>
                  <a:gd name="T24" fmla="*/ 117 w 217"/>
                  <a:gd name="T25" fmla="*/ 7 h 210"/>
                  <a:gd name="T26" fmla="*/ 127 w 217"/>
                  <a:gd name="T27" fmla="*/ 7 h 210"/>
                  <a:gd name="T28" fmla="*/ 150 w 217"/>
                  <a:gd name="T29" fmla="*/ 0 h 210"/>
                  <a:gd name="T30" fmla="*/ 213 w 217"/>
                  <a:gd name="T31" fmla="*/ 12 h 210"/>
                  <a:gd name="T32" fmla="*/ 231 w 217"/>
                  <a:gd name="T33" fmla="*/ 17 h 210"/>
                  <a:gd name="T34" fmla="*/ 248 w 217"/>
                  <a:gd name="T35" fmla="*/ 22 h 210"/>
                  <a:gd name="T36" fmla="*/ 263 w 217"/>
                  <a:gd name="T37" fmla="*/ 27 h 210"/>
                  <a:gd name="T38" fmla="*/ 274 w 217"/>
                  <a:gd name="T39" fmla="*/ 33 h 210"/>
                  <a:gd name="T40" fmla="*/ 286 w 217"/>
                  <a:gd name="T41" fmla="*/ 39 h 210"/>
                  <a:gd name="T42" fmla="*/ 296 w 217"/>
                  <a:gd name="T43" fmla="*/ 46 h 210"/>
                  <a:gd name="T44" fmla="*/ 304 w 217"/>
                  <a:gd name="T45" fmla="*/ 55 h 210"/>
                  <a:gd name="T46" fmla="*/ 313 w 217"/>
                  <a:gd name="T47" fmla="*/ 65 h 210"/>
                  <a:gd name="T48" fmla="*/ 296 w 217"/>
                  <a:gd name="T49" fmla="*/ 58 h 210"/>
                  <a:gd name="T50" fmla="*/ 280 w 217"/>
                  <a:gd name="T51" fmla="*/ 52 h 210"/>
                  <a:gd name="T52" fmla="*/ 264 w 217"/>
                  <a:gd name="T53" fmla="*/ 48 h 210"/>
                  <a:gd name="T54" fmla="*/ 248 w 217"/>
                  <a:gd name="T55" fmla="*/ 43 h 210"/>
                  <a:gd name="T56" fmla="*/ 235 w 217"/>
                  <a:gd name="T57" fmla="*/ 39 h 210"/>
                  <a:gd name="T58" fmla="*/ 221 w 217"/>
                  <a:gd name="T59" fmla="*/ 38 h 210"/>
                  <a:gd name="T60" fmla="*/ 206 w 217"/>
                  <a:gd name="T61" fmla="*/ 35 h 210"/>
                  <a:gd name="T62" fmla="*/ 193 w 217"/>
                  <a:gd name="T63" fmla="*/ 35 h 210"/>
                  <a:gd name="T64" fmla="*/ 180 w 217"/>
                  <a:gd name="T65" fmla="*/ 35 h 210"/>
                  <a:gd name="T66" fmla="*/ 167 w 217"/>
                  <a:gd name="T67" fmla="*/ 36 h 210"/>
                  <a:gd name="T68" fmla="*/ 154 w 217"/>
                  <a:gd name="T69" fmla="*/ 39 h 210"/>
                  <a:gd name="T70" fmla="*/ 143 w 217"/>
                  <a:gd name="T71" fmla="*/ 42 h 210"/>
                  <a:gd name="T72" fmla="*/ 131 w 217"/>
                  <a:gd name="T73" fmla="*/ 48 h 210"/>
                  <a:gd name="T74" fmla="*/ 118 w 217"/>
                  <a:gd name="T75" fmla="*/ 52 h 210"/>
                  <a:gd name="T76" fmla="*/ 107 w 217"/>
                  <a:gd name="T77" fmla="*/ 59 h 210"/>
                  <a:gd name="T78" fmla="*/ 95 w 217"/>
                  <a:gd name="T79" fmla="*/ 66 h 210"/>
                  <a:gd name="T80" fmla="*/ 75 w 217"/>
                  <a:gd name="T81" fmla="*/ 88 h 210"/>
                  <a:gd name="T82" fmla="*/ 61 w 217"/>
                  <a:gd name="T83" fmla="*/ 115 h 210"/>
                  <a:gd name="T84" fmla="*/ 53 w 217"/>
                  <a:gd name="T85" fmla="*/ 149 h 210"/>
                  <a:gd name="T86" fmla="*/ 50 w 217"/>
                  <a:gd name="T87" fmla="*/ 182 h 210"/>
                  <a:gd name="T88" fmla="*/ 50 w 217"/>
                  <a:gd name="T89" fmla="*/ 218 h 210"/>
                  <a:gd name="T90" fmla="*/ 55 w 217"/>
                  <a:gd name="T91" fmla="*/ 251 h 210"/>
                  <a:gd name="T92" fmla="*/ 59 w 217"/>
                  <a:gd name="T93" fmla="*/ 280 h 210"/>
                  <a:gd name="T94" fmla="*/ 66 w 217"/>
                  <a:gd name="T95" fmla="*/ 303 h 210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</a:gdLst>
                <a:ahLst/>
                <a:cxnLst>
                  <a:cxn ang="T96">
                    <a:pos x="T0" y="T1"/>
                  </a:cxn>
                  <a:cxn ang="T97">
                    <a:pos x="T2" y="T3"/>
                  </a:cxn>
                  <a:cxn ang="T98">
                    <a:pos x="T4" y="T5"/>
                  </a:cxn>
                  <a:cxn ang="T99">
                    <a:pos x="T6" y="T7"/>
                  </a:cxn>
                  <a:cxn ang="T100">
                    <a:pos x="T8" y="T9"/>
                  </a:cxn>
                  <a:cxn ang="T101">
                    <a:pos x="T10" y="T11"/>
                  </a:cxn>
                  <a:cxn ang="T102">
                    <a:pos x="T12" y="T13"/>
                  </a:cxn>
                  <a:cxn ang="T103">
                    <a:pos x="T14" y="T15"/>
                  </a:cxn>
                  <a:cxn ang="T104">
                    <a:pos x="T16" y="T17"/>
                  </a:cxn>
                  <a:cxn ang="T105">
                    <a:pos x="T18" y="T19"/>
                  </a:cxn>
                  <a:cxn ang="T106">
                    <a:pos x="T20" y="T21"/>
                  </a:cxn>
                  <a:cxn ang="T107">
                    <a:pos x="T22" y="T23"/>
                  </a:cxn>
                  <a:cxn ang="T108">
                    <a:pos x="T24" y="T25"/>
                  </a:cxn>
                  <a:cxn ang="T109">
                    <a:pos x="T26" y="T27"/>
                  </a:cxn>
                  <a:cxn ang="T110">
                    <a:pos x="T28" y="T29"/>
                  </a:cxn>
                  <a:cxn ang="T111">
                    <a:pos x="T30" y="T31"/>
                  </a:cxn>
                  <a:cxn ang="T112">
                    <a:pos x="T32" y="T33"/>
                  </a:cxn>
                  <a:cxn ang="T113">
                    <a:pos x="T34" y="T35"/>
                  </a:cxn>
                  <a:cxn ang="T114">
                    <a:pos x="T36" y="T37"/>
                  </a:cxn>
                  <a:cxn ang="T115">
                    <a:pos x="T38" y="T39"/>
                  </a:cxn>
                  <a:cxn ang="T116">
                    <a:pos x="T40" y="T41"/>
                  </a:cxn>
                  <a:cxn ang="T117">
                    <a:pos x="T42" y="T43"/>
                  </a:cxn>
                  <a:cxn ang="T118">
                    <a:pos x="T44" y="T45"/>
                  </a:cxn>
                  <a:cxn ang="T119">
                    <a:pos x="T46" y="T47"/>
                  </a:cxn>
                  <a:cxn ang="T120">
                    <a:pos x="T48" y="T49"/>
                  </a:cxn>
                  <a:cxn ang="T121">
                    <a:pos x="T50" y="T51"/>
                  </a:cxn>
                  <a:cxn ang="T122">
                    <a:pos x="T52" y="T53"/>
                  </a:cxn>
                  <a:cxn ang="T123">
                    <a:pos x="T54" y="T55"/>
                  </a:cxn>
                  <a:cxn ang="T124">
                    <a:pos x="T56" y="T57"/>
                  </a:cxn>
                  <a:cxn ang="T125">
                    <a:pos x="T58" y="T59"/>
                  </a:cxn>
                  <a:cxn ang="T126">
                    <a:pos x="T60" y="T61"/>
                  </a:cxn>
                  <a:cxn ang="T127">
                    <a:pos x="T62" y="T63"/>
                  </a:cxn>
                  <a:cxn ang="T128">
                    <a:pos x="T64" y="T65"/>
                  </a:cxn>
                  <a:cxn ang="T129">
                    <a:pos x="T66" y="T67"/>
                  </a:cxn>
                  <a:cxn ang="T130">
                    <a:pos x="T68" y="T69"/>
                  </a:cxn>
                  <a:cxn ang="T131">
                    <a:pos x="T70" y="T71"/>
                  </a:cxn>
                  <a:cxn ang="T132">
                    <a:pos x="T72" y="T73"/>
                  </a:cxn>
                  <a:cxn ang="T133">
                    <a:pos x="T74" y="T75"/>
                  </a:cxn>
                  <a:cxn ang="T134">
                    <a:pos x="T76" y="T77"/>
                  </a:cxn>
                  <a:cxn ang="T135">
                    <a:pos x="T78" y="T79"/>
                  </a:cxn>
                  <a:cxn ang="T136">
                    <a:pos x="T80" y="T81"/>
                  </a:cxn>
                  <a:cxn ang="T137">
                    <a:pos x="T82" y="T83"/>
                  </a:cxn>
                  <a:cxn ang="T138">
                    <a:pos x="T84" y="T85"/>
                  </a:cxn>
                  <a:cxn ang="T139">
                    <a:pos x="T86" y="T87"/>
                  </a:cxn>
                  <a:cxn ang="T140">
                    <a:pos x="T88" y="T89"/>
                  </a:cxn>
                  <a:cxn ang="T141">
                    <a:pos x="T90" y="T91"/>
                  </a:cxn>
                  <a:cxn ang="T142">
                    <a:pos x="T92" y="T93"/>
                  </a:cxn>
                  <a:cxn ang="T143">
                    <a:pos x="T94" y="T95"/>
                  </a:cxn>
                </a:cxnLst>
                <a:rect l="0" t="0" r="r" b="b"/>
                <a:pathLst>
                  <a:path w="217" h="210">
                    <a:moveTo>
                      <a:pt x="46" y="210"/>
                    </a:moveTo>
                    <a:lnTo>
                      <a:pt x="37" y="198"/>
                    </a:lnTo>
                    <a:lnTo>
                      <a:pt x="26" y="181"/>
                    </a:lnTo>
                    <a:lnTo>
                      <a:pt x="15" y="159"/>
                    </a:lnTo>
                    <a:lnTo>
                      <a:pt x="5" y="135"/>
                    </a:lnTo>
                    <a:lnTo>
                      <a:pt x="0" y="109"/>
                    </a:lnTo>
                    <a:lnTo>
                      <a:pt x="1" y="82"/>
                    </a:lnTo>
                    <a:lnTo>
                      <a:pt x="9" y="57"/>
                    </a:lnTo>
                    <a:lnTo>
                      <a:pt x="27" y="35"/>
                    </a:lnTo>
                    <a:lnTo>
                      <a:pt x="45" y="22"/>
                    </a:lnTo>
                    <a:lnTo>
                      <a:pt x="60" y="12"/>
                    </a:lnTo>
                    <a:lnTo>
                      <a:pt x="72" y="7"/>
                    </a:lnTo>
                    <a:lnTo>
                      <a:pt x="81" y="5"/>
                    </a:lnTo>
                    <a:lnTo>
                      <a:pt x="88" y="5"/>
                    </a:lnTo>
                    <a:lnTo>
                      <a:pt x="104" y="0"/>
                    </a:lnTo>
                    <a:lnTo>
                      <a:pt x="148" y="8"/>
                    </a:lnTo>
                    <a:lnTo>
                      <a:pt x="160" y="12"/>
                    </a:lnTo>
                    <a:lnTo>
                      <a:pt x="172" y="15"/>
                    </a:lnTo>
                    <a:lnTo>
                      <a:pt x="182" y="19"/>
                    </a:lnTo>
                    <a:lnTo>
                      <a:pt x="190" y="23"/>
                    </a:lnTo>
                    <a:lnTo>
                      <a:pt x="198" y="27"/>
                    </a:lnTo>
                    <a:lnTo>
                      <a:pt x="205" y="32"/>
                    </a:lnTo>
                    <a:lnTo>
                      <a:pt x="211" y="38"/>
                    </a:lnTo>
                    <a:lnTo>
                      <a:pt x="217" y="45"/>
                    </a:lnTo>
                    <a:lnTo>
                      <a:pt x="205" y="40"/>
                    </a:lnTo>
                    <a:lnTo>
                      <a:pt x="194" y="36"/>
                    </a:lnTo>
                    <a:lnTo>
                      <a:pt x="183" y="33"/>
                    </a:lnTo>
                    <a:lnTo>
                      <a:pt x="172" y="30"/>
                    </a:lnTo>
                    <a:lnTo>
                      <a:pt x="163" y="27"/>
                    </a:lnTo>
                    <a:lnTo>
                      <a:pt x="153" y="26"/>
                    </a:lnTo>
                    <a:lnTo>
                      <a:pt x="143" y="24"/>
                    </a:lnTo>
                    <a:lnTo>
                      <a:pt x="134" y="24"/>
                    </a:lnTo>
                    <a:lnTo>
                      <a:pt x="125" y="24"/>
                    </a:lnTo>
                    <a:lnTo>
                      <a:pt x="116" y="25"/>
                    </a:lnTo>
                    <a:lnTo>
                      <a:pt x="107" y="27"/>
                    </a:lnTo>
                    <a:lnTo>
                      <a:pt x="99" y="29"/>
                    </a:lnTo>
                    <a:lnTo>
                      <a:pt x="91" y="33"/>
                    </a:lnTo>
                    <a:lnTo>
                      <a:pt x="82" y="36"/>
                    </a:lnTo>
                    <a:lnTo>
                      <a:pt x="74" y="41"/>
                    </a:lnTo>
                    <a:lnTo>
                      <a:pt x="66" y="46"/>
                    </a:lnTo>
                    <a:lnTo>
                      <a:pt x="52" y="61"/>
                    </a:lnTo>
                    <a:lnTo>
                      <a:pt x="42" y="80"/>
                    </a:lnTo>
                    <a:lnTo>
                      <a:pt x="37" y="103"/>
                    </a:lnTo>
                    <a:lnTo>
                      <a:pt x="35" y="126"/>
                    </a:lnTo>
                    <a:lnTo>
                      <a:pt x="35" y="151"/>
                    </a:lnTo>
                    <a:lnTo>
                      <a:pt x="38" y="174"/>
                    </a:lnTo>
                    <a:lnTo>
                      <a:pt x="41" y="194"/>
                    </a:lnTo>
                    <a:lnTo>
                      <a:pt x="46" y="21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63" name="Freeform 11">
                <a:extLst>
                  <a:ext uri="{FF2B5EF4-FFF2-40B4-BE49-F238E27FC236}">
                    <a16:creationId xmlns:a16="http://schemas.microsoft.com/office/drawing/2014/main" id="{20581B8C-6E4F-490B-AFEB-BBC944F50A7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373331" flipH="1">
                <a:off x="41" y="2843"/>
                <a:ext cx="262" cy="308"/>
              </a:xfrm>
              <a:custGeom>
                <a:avLst/>
                <a:gdLst>
                  <a:gd name="T0" fmla="*/ 157 w 182"/>
                  <a:gd name="T1" fmla="*/ 0 h 213"/>
                  <a:gd name="T2" fmla="*/ 161 w 182"/>
                  <a:gd name="T3" fmla="*/ 3 h 213"/>
                  <a:gd name="T4" fmla="*/ 170 w 182"/>
                  <a:gd name="T5" fmla="*/ 12 h 213"/>
                  <a:gd name="T6" fmla="*/ 183 w 182"/>
                  <a:gd name="T7" fmla="*/ 26 h 213"/>
                  <a:gd name="T8" fmla="*/ 197 w 182"/>
                  <a:gd name="T9" fmla="*/ 48 h 213"/>
                  <a:gd name="T10" fmla="*/ 209 w 182"/>
                  <a:gd name="T11" fmla="*/ 75 h 213"/>
                  <a:gd name="T12" fmla="*/ 216 w 182"/>
                  <a:gd name="T13" fmla="*/ 110 h 213"/>
                  <a:gd name="T14" fmla="*/ 216 w 182"/>
                  <a:gd name="T15" fmla="*/ 152 h 213"/>
                  <a:gd name="T16" fmla="*/ 207 w 182"/>
                  <a:gd name="T17" fmla="*/ 201 h 213"/>
                  <a:gd name="T18" fmla="*/ 202 w 182"/>
                  <a:gd name="T19" fmla="*/ 215 h 213"/>
                  <a:gd name="T20" fmla="*/ 196 w 182"/>
                  <a:gd name="T21" fmla="*/ 227 h 213"/>
                  <a:gd name="T22" fmla="*/ 189 w 182"/>
                  <a:gd name="T23" fmla="*/ 239 h 213"/>
                  <a:gd name="T24" fmla="*/ 180 w 182"/>
                  <a:gd name="T25" fmla="*/ 250 h 213"/>
                  <a:gd name="T26" fmla="*/ 168 w 182"/>
                  <a:gd name="T27" fmla="*/ 260 h 213"/>
                  <a:gd name="T28" fmla="*/ 158 w 182"/>
                  <a:gd name="T29" fmla="*/ 268 h 213"/>
                  <a:gd name="T30" fmla="*/ 147 w 182"/>
                  <a:gd name="T31" fmla="*/ 276 h 213"/>
                  <a:gd name="T32" fmla="*/ 132 w 182"/>
                  <a:gd name="T33" fmla="*/ 282 h 213"/>
                  <a:gd name="T34" fmla="*/ 118 w 182"/>
                  <a:gd name="T35" fmla="*/ 285 h 213"/>
                  <a:gd name="T36" fmla="*/ 104 w 182"/>
                  <a:gd name="T37" fmla="*/ 289 h 213"/>
                  <a:gd name="T38" fmla="*/ 88 w 182"/>
                  <a:gd name="T39" fmla="*/ 291 h 213"/>
                  <a:gd name="T40" fmla="*/ 71 w 182"/>
                  <a:gd name="T41" fmla="*/ 291 h 213"/>
                  <a:gd name="T42" fmla="*/ 53 w 182"/>
                  <a:gd name="T43" fmla="*/ 289 h 213"/>
                  <a:gd name="T44" fmla="*/ 36 w 182"/>
                  <a:gd name="T45" fmla="*/ 285 h 213"/>
                  <a:gd name="T46" fmla="*/ 17 w 182"/>
                  <a:gd name="T47" fmla="*/ 279 h 213"/>
                  <a:gd name="T48" fmla="*/ 0 w 182"/>
                  <a:gd name="T49" fmla="*/ 272 h 213"/>
                  <a:gd name="T50" fmla="*/ 16 w 182"/>
                  <a:gd name="T51" fmla="*/ 282 h 213"/>
                  <a:gd name="T52" fmla="*/ 32 w 182"/>
                  <a:gd name="T53" fmla="*/ 289 h 213"/>
                  <a:gd name="T54" fmla="*/ 48 w 182"/>
                  <a:gd name="T55" fmla="*/ 296 h 213"/>
                  <a:gd name="T56" fmla="*/ 62 w 182"/>
                  <a:gd name="T57" fmla="*/ 301 h 213"/>
                  <a:gd name="T58" fmla="*/ 76 w 182"/>
                  <a:gd name="T59" fmla="*/ 305 h 213"/>
                  <a:gd name="T60" fmla="*/ 91 w 182"/>
                  <a:gd name="T61" fmla="*/ 307 h 213"/>
                  <a:gd name="T62" fmla="*/ 105 w 182"/>
                  <a:gd name="T63" fmla="*/ 308 h 213"/>
                  <a:gd name="T64" fmla="*/ 119 w 182"/>
                  <a:gd name="T65" fmla="*/ 308 h 213"/>
                  <a:gd name="T66" fmla="*/ 131 w 182"/>
                  <a:gd name="T67" fmla="*/ 307 h 213"/>
                  <a:gd name="T68" fmla="*/ 144 w 182"/>
                  <a:gd name="T69" fmla="*/ 304 h 213"/>
                  <a:gd name="T70" fmla="*/ 155 w 182"/>
                  <a:gd name="T71" fmla="*/ 301 h 213"/>
                  <a:gd name="T72" fmla="*/ 167 w 182"/>
                  <a:gd name="T73" fmla="*/ 298 h 213"/>
                  <a:gd name="T74" fmla="*/ 177 w 182"/>
                  <a:gd name="T75" fmla="*/ 294 h 213"/>
                  <a:gd name="T76" fmla="*/ 187 w 182"/>
                  <a:gd name="T77" fmla="*/ 288 h 213"/>
                  <a:gd name="T78" fmla="*/ 196 w 182"/>
                  <a:gd name="T79" fmla="*/ 282 h 213"/>
                  <a:gd name="T80" fmla="*/ 204 w 182"/>
                  <a:gd name="T81" fmla="*/ 276 h 213"/>
                  <a:gd name="T82" fmla="*/ 227 w 182"/>
                  <a:gd name="T83" fmla="*/ 254 h 213"/>
                  <a:gd name="T84" fmla="*/ 243 w 182"/>
                  <a:gd name="T85" fmla="*/ 233 h 213"/>
                  <a:gd name="T86" fmla="*/ 253 w 182"/>
                  <a:gd name="T87" fmla="*/ 208 h 213"/>
                  <a:gd name="T88" fmla="*/ 258 w 182"/>
                  <a:gd name="T89" fmla="*/ 185 h 213"/>
                  <a:gd name="T90" fmla="*/ 261 w 182"/>
                  <a:gd name="T91" fmla="*/ 161 h 213"/>
                  <a:gd name="T92" fmla="*/ 261 w 182"/>
                  <a:gd name="T93" fmla="*/ 137 h 213"/>
                  <a:gd name="T94" fmla="*/ 262 w 182"/>
                  <a:gd name="T95" fmla="*/ 114 h 213"/>
                  <a:gd name="T96" fmla="*/ 249 w 182"/>
                  <a:gd name="T97" fmla="*/ 67 h 213"/>
                  <a:gd name="T98" fmla="*/ 225 w 182"/>
                  <a:gd name="T99" fmla="*/ 30 h 213"/>
                  <a:gd name="T100" fmla="*/ 217 w 182"/>
                  <a:gd name="T101" fmla="*/ 26 h 213"/>
                  <a:gd name="T102" fmla="*/ 212 w 182"/>
                  <a:gd name="T103" fmla="*/ 22 h 213"/>
                  <a:gd name="T104" fmla="*/ 204 w 182"/>
                  <a:gd name="T105" fmla="*/ 19 h 213"/>
                  <a:gd name="T106" fmla="*/ 199 w 182"/>
                  <a:gd name="T107" fmla="*/ 16 h 213"/>
                  <a:gd name="T108" fmla="*/ 190 w 182"/>
                  <a:gd name="T109" fmla="*/ 13 h 213"/>
                  <a:gd name="T110" fmla="*/ 181 w 182"/>
                  <a:gd name="T111" fmla="*/ 9 h 213"/>
                  <a:gd name="T112" fmla="*/ 171 w 182"/>
                  <a:gd name="T113" fmla="*/ 4 h 213"/>
                  <a:gd name="T114" fmla="*/ 157 w 182"/>
                  <a:gd name="T115" fmla="*/ 0 h 213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0" t="0" r="r" b="b"/>
                <a:pathLst>
                  <a:path w="182" h="213">
                    <a:moveTo>
                      <a:pt x="109" y="0"/>
                    </a:moveTo>
                    <a:lnTo>
                      <a:pt x="112" y="2"/>
                    </a:lnTo>
                    <a:lnTo>
                      <a:pt x="118" y="8"/>
                    </a:lnTo>
                    <a:lnTo>
                      <a:pt x="127" y="18"/>
                    </a:lnTo>
                    <a:lnTo>
                      <a:pt x="137" y="33"/>
                    </a:lnTo>
                    <a:lnTo>
                      <a:pt x="145" y="52"/>
                    </a:lnTo>
                    <a:lnTo>
                      <a:pt x="150" y="76"/>
                    </a:lnTo>
                    <a:lnTo>
                      <a:pt x="150" y="105"/>
                    </a:lnTo>
                    <a:lnTo>
                      <a:pt x="144" y="139"/>
                    </a:lnTo>
                    <a:lnTo>
                      <a:pt x="140" y="149"/>
                    </a:lnTo>
                    <a:lnTo>
                      <a:pt x="136" y="157"/>
                    </a:lnTo>
                    <a:lnTo>
                      <a:pt x="131" y="165"/>
                    </a:lnTo>
                    <a:lnTo>
                      <a:pt x="125" y="173"/>
                    </a:lnTo>
                    <a:lnTo>
                      <a:pt x="117" y="180"/>
                    </a:lnTo>
                    <a:lnTo>
                      <a:pt x="110" y="185"/>
                    </a:lnTo>
                    <a:lnTo>
                      <a:pt x="102" y="191"/>
                    </a:lnTo>
                    <a:lnTo>
                      <a:pt x="92" y="195"/>
                    </a:lnTo>
                    <a:lnTo>
                      <a:pt x="82" y="197"/>
                    </a:lnTo>
                    <a:lnTo>
                      <a:pt x="72" y="200"/>
                    </a:lnTo>
                    <a:lnTo>
                      <a:pt x="61" y="201"/>
                    </a:lnTo>
                    <a:lnTo>
                      <a:pt x="49" y="201"/>
                    </a:lnTo>
                    <a:lnTo>
                      <a:pt x="37" y="200"/>
                    </a:lnTo>
                    <a:lnTo>
                      <a:pt x="25" y="197"/>
                    </a:lnTo>
                    <a:lnTo>
                      <a:pt x="12" y="193"/>
                    </a:lnTo>
                    <a:lnTo>
                      <a:pt x="0" y="188"/>
                    </a:lnTo>
                    <a:lnTo>
                      <a:pt x="11" y="195"/>
                    </a:lnTo>
                    <a:lnTo>
                      <a:pt x="22" y="200"/>
                    </a:lnTo>
                    <a:lnTo>
                      <a:pt x="33" y="205"/>
                    </a:lnTo>
                    <a:lnTo>
                      <a:pt x="43" y="208"/>
                    </a:lnTo>
                    <a:lnTo>
                      <a:pt x="53" y="211"/>
                    </a:lnTo>
                    <a:lnTo>
                      <a:pt x="63" y="212"/>
                    </a:lnTo>
                    <a:lnTo>
                      <a:pt x="73" y="213"/>
                    </a:lnTo>
                    <a:lnTo>
                      <a:pt x="83" y="213"/>
                    </a:lnTo>
                    <a:lnTo>
                      <a:pt x="91" y="212"/>
                    </a:lnTo>
                    <a:lnTo>
                      <a:pt x="100" y="210"/>
                    </a:lnTo>
                    <a:lnTo>
                      <a:pt x="108" y="208"/>
                    </a:lnTo>
                    <a:lnTo>
                      <a:pt x="116" y="206"/>
                    </a:lnTo>
                    <a:lnTo>
                      <a:pt x="123" y="203"/>
                    </a:lnTo>
                    <a:lnTo>
                      <a:pt x="130" y="199"/>
                    </a:lnTo>
                    <a:lnTo>
                      <a:pt x="136" y="195"/>
                    </a:lnTo>
                    <a:lnTo>
                      <a:pt x="142" y="191"/>
                    </a:lnTo>
                    <a:lnTo>
                      <a:pt x="158" y="176"/>
                    </a:lnTo>
                    <a:lnTo>
                      <a:pt x="169" y="161"/>
                    </a:lnTo>
                    <a:lnTo>
                      <a:pt x="176" y="144"/>
                    </a:lnTo>
                    <a:lnTo>
                      <a:pt x="179" y="128"/>
                    </a:lnTo>
                    <a:lnTo>
                      <a:pt x="181" y="111"/>
                    </a:lnTo>
                    <a:lnTo>
                      <a:pt x="181" y="95"/>
                    </a:lnTo>
                    <a:lnTo>
                      <a:pt x="182" y="79"/>
                    </a:lnTo>
                    <a:lnTo>
                      <a:pt x="173" y="46"/>
                    </a:lnTo>
                    <a:lnTo>
                      <a:pt x="156" y="21"/>
                    </a:lnTo>
                    <a:lnTo>
                      <a:pt x="151" y="18"/>
                    </a:lnTo>
                    <a:lnTo>
                      <a:pt x="147" y="15"/>
                    </a:lnTo>
                    <a:lnTo>
                      <a:pt x="142" y="13"/>
                    </a:lnTo>
                    <a:lnTo>
                      <a:pt x="138" y="11"/>
                    </a:lnTo>
                    <a:lnTo>
                      <a:pt x="132" y="9"/>
                    </a:lnTo>
                    <a:lnTo>
                      <a:pt x="126" y="6"/>
                    </a:lnTo>
                    <a:lnTo>
                      <a:pt x="119" y="3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64" name="Freeform 12">
                <a:extLst>
                  <a:ext uri="{FF2B5EF4-FFF2-40B4-BE49-F238E27FC236}">
                    <a16:creationId xmlns:a16="http://schemas.microsoft.com/office/drawing/2014/main" id="{5DC93BB8-F1AE-4AC2-A22B-C78E4D23A7D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373331" flipH="1">
                <a:off x="121" y="2907"/>
                <a:ext cx="93" cy="156"/>
              </a:xfrm>
              <a:custGeom>
                <a:avLst/>
                <a:gdLst>
                  <a:gd name="T0" fmla="*/ 68 w 128"/>
                  <a:gd name="T1" fmla="*/ 0 h 217"/>
                  <a:gd name="T2" fmla="*/ 76 w 128"/>
                  <a:gd name="T3" fmla="*/ 6 h 217"/>
                  <a:gd name="T4" fmla="*/ 84 w 128"/>
                  <a:gd name="T5" fmla="*/ 19 h 217"/>
                  <a:gd name="T6" fmla="*/ 89 w 128"/>
                  <a:gd name="T7" fmla="*/ 36 h 217"/>
                  <a:gd name="T8" fmla="*/ 93 w 128"/>
                  <a:gd name="T9" fmla="*/ 56 h 217"/>
                  <a:gd name="T10" fmla="*/ 92 w 128"/>
                  <a:gd name="T11" fmla="*/ 80 h 217"/>
                  <a:gd name="T12" fmla="*/ 84 w 128"/>
                  <a:gd name="T13" fmla="*/ 104 h 217"/>
                  <a:gd name="T14" fmla="*/ 68 w 128"/>
                  <a:gd name="T15" fmla="*/ 130 h 217"/>
                  <a:gd name="T16" fmla="*/ 44 w 128"/>
                  <a:gd name="T17" fmla="*/ 156 h 217"/>
                  <a:gd name="T18" fmla="*/ 36 w 128"/>
                  <a:gd name="T19" fmla="*/ 153 h 217"/>
                  <a:gd name="T20" fmla="*/ 28 w 128"/>
                  <a:gd name="T21" fmla="*/ 151 h 217"/>
                  <a:gd name="T22" fmla="*/ 19 w 128"/>
                  <a:gd name="T23" fmla="*/ 147 h 217"/>
                  <a:gd name="T24" fmla="*/ 12 w 128"/>
                  <a:gd name="T25" fmla="*/ 144 h 217"/>
                  <a:gd name="T26" fmla="*/ 6 w 128"/>
                  <a:gd name="T27" fmla="*/ 141 h 217"/>
                  <a:gd name="T28" fmla="*/ 1 w 128"/>
                  <a:gd name="T29" fmla="*/ 137 h 217"/>
                  <a:gd name="T30" fmla="*/ 0 w 128"/>
                  <a:gd name="T31" fmla="*/ 132 h 217"/>
                  <a:gd name="T32" fmla="*/ 1 w 128"/>
                  <a:gd name="T33" fmla="*/ 128 h 217"/>
                  <a:gd name="T34" fmla="*/ 9 w 128"/>
                  <a:gd name="T35" fmla="*/ 123 h 217"/>
                  <a:gd name="T36" fmla="*/ 21 w 128"/>
                  <a:gd name="T37" fmla="*/ 116 h 217"/>
                  <a:gd name="T38" fmla="*/ 33 w 128"/>
                  <a:gd name="T39" fmla="*/ 108 h 217"/>
                  <a:gd name="T40" fmla="*/ 46 w 128"/>
                  <a:gd name="T41" fmla="*/ 96 h 217"/>
                  <a:gd name="T42" fmla="*/ 57 w 128"/>
                  <a:gd name="T43" fmla="*/ 81 h 217"/>
                  <a:gd name="T44" fmla="*/ 66 w 128"/>
                  <a:gd name="T45" fmla="*/ 60 h 217"/>
                  <a:gd name="T46" fmla="*/ 70 w 128"/>
                  <a:gd name="T47" fmla="*/ 33 h 217"/>
                  <a:gd name="T48" fmla="*/ 68 w 128"/>
                  <a:gd name="T49" fmla="*/ 0 h 217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128" h="217">
                    <a:moveTo>
                      <a:pt x="94" y="0"/>
                    </a:moveTo>
                    <a:lnTo>
                      <a:pt x="105" y="9"/>
                    </a:lnTo>
                    <a:lnTo>
                      <a:pt x="115" y="27"/>
                    </a:lnTo>
                    <a:lnTo>
                      <a:pt x="123" y="50"/>
                    </a:lnTo>
                    <a:lnTo>
                      <a:pt x="128" y="78"/>
                    </a:lnTo>
                    <a:lnTo>
                      <a:pt x="127" y="111"/>
                    </a:lnTo>
                    <a:lnTo>
                      <a:pt x="116" y="145"/>
                    </a:lnTo>
                    <a:lnTo>
                      <a:pt x="94" y="181"/>
                    </a:lnTo>
                    <a:lnTo>
                      <a:pt x="60" y="217"/>
                    </a:lnTo>
                    <a:lnTo>
                      <a:pt x="49" y="213"/>
                    </a:lnTo>
                    <a:lnTo>
                      <a:pt x="38" y="210"/>
                    </a:lnTo>
                    <a:lnTo>
                      <a:pt x="26" y="205"/>
                    </a:lnTo>
                    <a:lnTo>
                      <a:pt x="16" y="201"/>
                    </a:lnTo>
                    <a:lnTo>
                      <a:pt x="8" y="196"/>
                    </a:lnTo>
                    <a:lnTo>
                      <a:pt x="2" y="190"/>
                    </a:lnTo>
                    <a:lnTo>
                      <a:pt x="0" y="183"/>
                    </a:lnTo>
                    <a:lnTo>
                      <a:pt x="1" y="178"/>
                    </a:lnTo>
                    <a:lnTo>
                      <a:pt x="13" y="171"/>
                    </a:lnTo>
                    <a:lnTo>
                      <a:pt x="29" y="161"/>
                    </a:lnTo>
                    <a:lnTo>
                      <a:pt x="46" y="150"/>
                    </a:lnTo>
                    <a:lnTo>
                      <a:pt x="63" y="134"/>
                    </a:lnTo>
                    <a:lnTo>
                      <a:pt x="79" y="112"/>
                    </a:lnTo>
                    <a:lnTo>
                      <a:pt x="91" y="83"/>
                    </a:lnTo>
                    <a:lnTo>
                      <a:pt x="97" y="46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65" name="Freeform 13">
                <a:extLst>
                  <a:ext uri="{FF2B5EF4-FFF2-40B4-BE49-F238E27FC236}">
                    <a16:creationId xmlns:a16="http://schemas.microsoft.com/office/drawing/2014/main" id="{2D13C196-BA2C-4657-8C44-69E8A490027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373331" flipH="1">
                <a:off x="313" y="3110"/>
                <a:ext cx="85" cy="93"/>
              </a:xfrm>
              <a:custGeom>
                <a:avLst/>
                <a:gdLst>
                  <a:gd name="T0" fmla="*/ 54 w 117"/>
                  <a:gd name="T1" fmla="*/ 0 h 132"/>
                  <a:gd name="T2" fmla="*/ 0 w 117"/>
                  <a:gd name="T3" fmla="*/ 18 h 132"/>
                  <a:gd name="T4" fmla="*/ 2 w 117"/>
                  <a:gd name="T5" fmla="*/ 18 h 132"/>
                  <a:gd name="T6" fmla="*/ 10 w 117"/>
                  <a:gd name="T7" fmla="*/ 20 h 132"/>
                  <a:gd name="T8" fmla="*/ 21 w 117"/>
                  <a:gd name="T9" fmla="*/ 25 h 132"/>
                  <a:gd name="T10" fmla="*/ 33 w 117"/>
                  <a:gd name="T11" fmla="*/ 33 h 132"/>
                  <a:gd name="T12" fmla="*/ 48 w 117"/>
                  <a:gd name="T13" fmla="*/ 44 h 132"/>
                  <a:gd name="T14" fmla="*/ 61 w 117"/>
                  <a:gd name="T15" fmla="*/ 56 h 132"/>
                  <a:gd name="T16" fmla="*/ 74 w 117"/>
                  <a:gd name="T17" fmla="*/ 73 h 132"/>
                  <a:gd name="T18" fmla="*/ 84 w 117"/>
                  <a:gd name="T19" fmla="*/ 93 h 132"/>
                  <a:gd name="T20" fmla="*/ 85 w 117"/>
                  <a:gd name="T21" fmla="*/ 85 h 132"/>
                  <a:gd name="T22" fmla="*/ 84 w 117"/>
                  <a:gd name="T23" fmla="*/ 75 h 132"/>
                  <a:gd name="T24" fmla="*/ 78 w 117"/>
                  <a:gd name="T25" fmla="*/ 63 h 132"/>
                  <a:gd name="T26" fmla="*/ 72 w 117"/>
                  <a:gd name="T27" fmla="*/ 52 h 132"/>
                  <a:gd name="T28" fmla="*/ 65 w 117"/>
                  <a:gd name="T29" fmla="*/ 41 h 132"/>
                  <a:gd name="T30" fmla="*/ 57 w 117"/>
                  <a:gd name="T31" fmla="*/ 32 h 132"/>
                  <a:gd name="T32" fmla="*/ 49 w 117"/>
                  <a:gd name="T33" fmla="*/ 25 h 132"/>
                  <a:gd name="T34" fmla="*/ 42 w 117"/>
                  <a:gd name="T35" fmla="*/ 23 h 132"/>
                  <a:gd name="T36" fmla="*/ 50 w 117"/>
                  <a:gd name="T37" fmla="*/ 20 h 132"/>
                  <a:gd name="T38" fmla="*/ 57 w 117"/>
                  <a:gd name="T39" fmla="*/ 20 h 132"/>
                  <a:gd name="T40" fmla="*/ 65 w 117"/>
                  <a:gd name="T41" fmla="*/ 18 h 132"/>
                  <a:gd name="T42" fmla="*/ 71 w 117"/>
                  <a:gd name="T43" fmla="*/ 18 h 132"/>
                  <a:gd name="T44" fmla="*/ 76 w 117"/>
                  <a:gd name="T45" fmla="*/ 17 h 132"/>
                  <a:gd name="T46" fmla="*/ 79 w 117"/>
                  <a:gd name="T47" fmla="*/ 16 h 132"/>
                  <a:gd name="T48" fmla="*/ 82 w 117"/>
                  <a:gd name="T49" fmla="*/ 15 h 132"/>
                  <a:gd name="T50" fmla="*/ 83 w 117"/>
                  <a:gd name="T51" fmla="*/ 15 h 132"/>
                  <a:gd name="T52" fmla="*/ 54 w 117"/>
                  <a:gd name="T53" fmla="*/ 0 h 132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</a:gdLst>
                <a:ahLst/>
                <a:cxnLst>
                  <a:cxn ang="T54">
                    <a:pos x="T0" y="T1"/>
                  </a:cxn>
                  <a:cxn ang="T55">
                    <a:pos x="T2" y="T3"/>
                  </a:cxn>
                  <a:cxn ang="T56">
                    <a:pos x="T4" y="T5"/>
                  </a:cxn>
                  <a:cxn ang="T57">
                    <a:pos x="T6" y="T7"/>
                  </a:cxn>
                  <a:cxn ang="T58">
                    <a:pos x="T8" y="T9"/>
                  </a:cxn>
                  <a:cxn ang="T59">
                    <a:pos x="T10" y="T11"/>
                  </a:cxn>
                  <a:cxn ang="T60">
                    <a:pos x="T12" y="T13"/>
                  </a:cxn>
                  <a:cxn ang="T61">
                    <a:pos x="T14" y="T15"/>
                  </a:cxn>
                  <a:cxn ang="T62">
                    <a:pos x="T16" y="T17"/>
                  </a:cxn>
                  <a:cxn ang="T63">
                    <a:pos x="T18" y="T19"/>
                  </a:cxn>
                  <a:cxn ang="T64">
                    <a:pos x="T20" y="T21"/>
                  </a:cxn>
                  <a:cxn ang="T65">
                    <a:pos x="T22" y="T23"/>
                  </a:cxn>
                  <a:cxn ang="T66">
                    <a:pos x="T24" y="T25"/>
                  </a:cxn>
                  <a:cxn ang="T67">
                    <a:pos x="T26" y="T27"/>
                  </a:cxn>
                  <a:cxn ang="T68">
                    <a:pos x="T28" y="T29"/>
                  </a:cxn>
                  <a:cxn ang="T69">
                    <a:pos x="T30" y="T31"/>
                  </a:cxn>
                  <a:cxn ang="T70">
                    <a:pos x="T32" y="T33"/>
                  </a:cxn>
                  <a:cxn ang="T71">
                    <a:pos x="T34" y="T35"/>
                  </a:cxn>
                  <a:cxn ang="T72">
                    <a:pos x="T36" y="T37"/>
                  </a:cxn>
                  <a:cxn ang="T73">
                    <a:pos x="T38" y="T39"/>
                  </a:cxn>
                  <a:cxn ang="T74">
                    <a:pos x="T40" y="T41"/>
                  </a:cxn>
                  <a:cxn ang="T75">
                    <a:pos x="T42" y="T43"/>
                  </a:cxn>
                  <a:cxn ang="T76">
                    <a:pos x="T44" y="T45"/>
                  </a:cxn>
                  <a:cxn ang="T77">
                    <a:pos x="T46" y="T47"/>
                  </a:cxn>
                  <a:cxn ang="T78">
                    <a:pos x="T48" y="T49"/>
                  </a:cxn>
                  <a:cxn ang="T79">
                    <a:pos x="T50" y="T51"/>
                  </a:cxn>
                  <a:cxn ang="T80">
                    <a:pos x="T52" y="T53"/>
                  </a:cxn>
                </a:cxnLst>
                <a:rect l="0" t="0" r="r" b="b"/>
                <a:pathLst>
                  <a:path w="117" h="132">
                    <a:moveTo>
                      <a:pt x="75" y="0"/>
                    </a:moveTo>
                    <a:lnTo>
                      <a:pt x="0" y="25"/>
                    </a:lnTo>
                    <a:lnTo>
                      <a:pt x="3" y="26"/>
                    </a:lnTo>
                    <a:lnTo>
                      <a:pt x="14" y="29"/>
                    </a:lnTo>
                    <a:lnTo>
                      <a:pt x="29" y="36"/>
                    </a:lnTo>
                    <a:lnTo>
                      <a:pt x="46" y="47"/>
                    </a:lnTo>
                    <a:lnTo>
                      <a:pt x="66" y="62"/>
                    </a:lnTo>
                    <a:lnTo>
                      <a:pt x="84" y="80"/>
                    </a:lnTo>
                    <a:lnTo>
                      <a:pt x="102" y="103"/>
                    </a:lnTo>
                    <a:lnTo>
                      <a:pt x="116" y="132"/>
                    </a:lnTo>
                    <a:lnTo>
                      <a:pt x="117" y="120"/>
                    </a:lnTo>
                    <a:lnTo>
                      <a:pt x="115" y="107"/>
                    </a:lnTo>
                    <a:lnTo>
                      <a:pt x="108" y="90"/>
                    </a:lnTo>
                    <a:lnTo>
                      <a:pt x="99" y="74"/>
                    </a:lnTo>
                    <a:lnTo>
                      <a:pt x="89" y="58"/>
                    </a:lnTo>
                    <a:lnTo>
                      <a:pt x="78" y="45"/>
                    </a:lnTo>
                    <a:lnTo>
                      <a:pt x="67" y="36"/>
                    </a:lnTo>
                    <a:lnTo>
                      <a:pt x="58" y="32"/>
                    </a:lnTo>
                    <a:lnTo>
                      <a:pt x="69" y="29"/>
                    </a:lnTo>
                    <a:lnTo>
                      <a:pt x="79" y="28"/>
                    </a:lnTo>
                    <a:lnTo>
                      <a:pt x="89" y="26"/>
                    </a:lnTo>
                    <a:lnTo>
                      <a:pt x="98" y="25"/>
                    </a:lnTo>
                    <a:lnTo>
                      <a:pt x="105" y="24"/>
                    </a:lnTo>
                    <a:lnTo>
                      <a:pt x="109" y="22"/>
                    </a:lnTo>
                    <a:lnTo>
                      <a:pt x="113" y="21"/>
                    </a:lnTo>
                    <a:lnTo>
                      <a:pt x="114" y="21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66" name="Freeform 14">
                <a:extLst>
                  <a:ext uri="{FF2B5EF4-FFF2-40B4-BE49-F238E27FC236}">
                    <a16:creationId xmlns:a16="http://schemas.microsoft.com/office/drawing/2014/main" id="{9CB12159-DD34-4D2D-865D-7B34B8B495B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373331" flipH="1">
                <a:off x="289" y="3134"/>
                <a:ext cx="21" cy="55"/>
              </a:xfrm>
              <a:custGeom>
                <a:avLst/>
                <a:gdLst>
                  <a:gd name="T0" fmla="*/ 21 w 29"/>
                  <a:gd name="T1" fmla="*/ 0 h 77"/>
                  <a:gd name="T2" fmla="*/ 17 w 29"/>
                  <a:gd name="T3" fmla="*/ 0 h 77"/>
                  <a:gd name="T4" fmla="*/ 12 w 29"/>
                  <a:gd name="T5" fmla="*/ 3 h 77"/>
                  <a:gd name="T6" fmla="*/ 7 w 29"/>
                  <a:gd name="T7" fmla="*/ 6 h 77"/>
                  <a:gd name="T8" fmla="*/ 3 w 29"/>
                  <a:gd name="T9" fmla="*/ 14 h 77"/>
                  <a:gd name="T10" fmla="*/ 1 w 29"/>
                  <a:gd name="T11" fmla="*/ 21 h 77"/>
                  <a:gd name="T12" fmla="*/ 0 w 29"/>
                  <a:gd name="T13" fmla="*/ 31 h 77"/>
                  <a:gd name="T14" fmla="*/ 2 w 29"/>
                  <a:gd name="T15" fmla="*/ 43 h 77"/>
                  <a:gd name="T16" fmla="*/ 8 w 29"/>
                  <a:gd name="T17" fmla="*/ 55 h 77"/>
                  <a:gd name="T18" fmla="*/ 11 w 29"/>
                  <a:gd name="T19" fmla="*/ 38 h 77"/>
                  <a:gd name="T20" fmla="*/ 14 w 29"/>
                  <a:gd name="T21" fmla="*/ 26 h 77"/>
                  <a:gd name="T22" fmla="*/ 17 w 29"/>
                  <a:gd name="T23" fmla="*/ 16 h 77"/>
                  <a:gd name="T24" fmla="*/ 21 w 29"/>
                  <a:gd name="T25" fmla="*/ 0 h 7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9" h="77">
                    <a:moveTo>
                      <a:pt x="29" y="0"/>
                    </a:moveTo>
                    <a:lnTo>
                      <a:pt x="23" y="0"/>
                    </a:lnTo>
                    <a:lnTo>
                      <a:pt x="16" y="4"/>
                    </a:lnTo>
                    <a:lnTo>
                      <a:pt x="9" y="9"/>
                    </a:lnTo>
                    <a:lnTo>
                      <a:pt x="4" y="19"/>
                    </a:lnTo>
                    <a:lnTo>
                      <a:pt x="1" y="30"/>
                    </a:lnTo>
                    <a:lnTo>
                      <a:pt x="0" y="44"/>
                    </a:lnTo>
                    <a:lnTo>
                      <a:pt x="3" y="60"/>
                    </a:lnTo>
                    <a:lnTo>
                      <a:pt x="11" y="77"/>
                    </a:lnTo>
                    <a:lnTo>
                      <a:pt x="15" y="53"/>
                    </a:lnTo>
                    <a:lnTo>
                      <a:pt x="19" y="37"/>
                    </a:lnTo>
                    <a:lnTo>
                      <a:pt x="23" y="22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067" name="Group 15">
                <a:extLst>
                  <a:ext uri="{FF2B5EF4-FFF2-40B4-BE49-F238E27FC236}">
                    <a16:creationId xmlns:a16="http://schemas.microsoft.com/office/drawing/2014/main" id="{CC042AA4-E999-47B9-B06F-43436443805B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 rot="10886446" flipH="1">
                <a:off x="335" y="3251"/>
                <a:ext cx="608" cy="369"/>
                <a:chOff x="-366" y="1704"/>
                <a:chExt cx="608" cy="369"/>
              </a:xfrm>
            </p:grpSpPr>
            <p:sp>
              <p:nvSpPr>
                <p:cNvPr id="1068" name="Freeform 16">
                  <a:extLst>
                    <a:ext uri="{FF2B5EF4-FFF2-40B4-BE49-F238E27FC236}">
                      <a16:creationId xmlns:a16="http://schemas.microsoft.com/office/drawing/2014/main" id="{26EA9F92-91F8-401C-8FDC-958DF5421F5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 rot="4200091">
                  <a:off x="-243" y="1801"/>
                  <a:ext cx="143" cy="390"/>
                </a:xfrm>
                <a:custGeom>
                  <a:avLst/>
                  <a:gdLst>
                    <a:gd name="T0" fmla="*/ 8 w 207"/>
                    <a:gd name="T1" fmla="*/ 30 h 564"/>
                    <a:gd name="T2" fmla="*/ 4 w 207"/>
                    <a:gd name="T3" fmla="*/ 50 h 564"/>
                    <a:gd name="T4" fmla="*/ 2 w 207"/>
                    <a:gd name="T5" fmla="*/ 68 h 564"/>
                    <a:gd name="T6" fmla="*/ 0 w 207"/>
                    <a:gd name="T7" fmla="*/ 86 h 564"/>
                    <a:gd name="T8" fmla="*/ 0 w 207"/>
                    <a:gd name="T9" fmla="*/ 104 h 564"/>
                    <a:gd name="T10" fmla="*/ 2 w 207"/>
                    <a:gd name="T11" fmla="*/ 124 h 564"/>
                    <a:gd name="T12" fmla="*/ 5 w 207"/>
                    <a:gd name="T13" fmla="*/ 146 h 564"/>
                    <a:gd name="T14" fmla="*/ 11 w 207"/>
                    <a:gd name="T15" fmla="*/ 171 h 564"/>
                    <a:gd name="T16" fmla="*/ 20 w 207"/>
                    <a:gd name="T17" fmla="*/ 198 h 564"/>
                    <a:gd name="T18" fmla="*/ 30 w 207"/>
                    <a:gd name="T19" fmla="*/ 225 h 564"/>
                    <a:gd name="T20" fmla="*/ 42 w 207"/>
                    <a:gd name="T21" fmla="*/ 252 h 564"/>
                    <a:gd name="T22" fmla="*/ 57 w 207"/>
                    <a:gd name="T23" fmla="*/ 281 h 564"/>
                    <a:gd name="T24" fmla="*/ 73 w 207"/>
                    <a:gd name="T25" fmla="*/ 308 h 564"/>
                    <a:gd name="T26" fmla="*/ 91 w 207"/>
                    <a:gd name="T27" fmla="*/ 334 h 564"/>
                    <a:gd name="T28" fmla="*/ 108 w 207"/>
                    <a:gd name="T29" fmla="*/ 357 h 564"/>
                    <a:gd name="T30" fmla="*/ 126 w 207"/>
                    <a:gd name="T31" fmla="*/ 376 h 564"/>
                    <a:gd name="T32" fmla="*/ 143 w 207"/>
                    <a:gd name="T33" fmla="*/ 390 h 564"/>
                    <a:gd name="T34" fmla="*/ 111 w 207"/>
                    <a:gd name="T35" fmla="*/ 346 h 564"/>
                    <a:gd name="T36" fmla="*/ 88 w 207"/>
                    <a:gd name="T37" fmla="*/ 310 h 564"/>
                    <a:gd name="T38" fmla="*/ 71 w 207"/>
                    <a:gd name="T39" fmla="*/ 280 h 564"/>
                    <a:gd name="T40" fmla="*/ 60 w 207"/>
                    <a:gd name="T41" fmla="*/ 254 h 564"/>
                    <a:gd name="T42" fmla="*/ 52 w 207"/>
                    <a:gd name="T43" fmla="*/ 233 h 564"/>
                    <a:gd name="T44" fmla="*/ 47 w 207"/>
                    <a:gd name="T45" fmla="*/ 214 h 564"/>
                    <a:gd name="T46" fmla="*/ 44 w 207"/>
                    <a:gd name="T47" fmla="*/ 197 h 564"/>
                    <a:gd name="T48" fmla="*/ 39 w 207"/>
                    <a:gd name="T49" fmla="*/ 180 h 564"/>
                    <a:gd name="T50" fmla="*/ 30 w 207"/>
                    <a:gd name="T51" fmla="*/ 142 h 564"/>
                    <a:gd name="T52" fmla="*/ 28 w 207"/>
                    <a:gd name="T53" fmla="*/ 97 h 564"/>
                    <a:gd name="T54" fmla="*/ 30 w 207"/>
                    <a:gd name="T55" fmla="*/ 47 h 564"/>
                    <a:gd name="T56" fmla="*/ 35 w 207"/>
                    <a:gd name="T57" fmla="*/ 0 h 564"/>
                    <a:gd name="T58" fmla="*/ 8 w 207"/>
                    <a:gd name="T59" fmla="*/ 30 h 564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</a:gdLst>
                  <a:ahLst/>
                  <a:cxnLst>
                    <a:cxn ang="T60">
                      <a:pos x="T0" y="T1"/>
                    </a:cxn>
                    <a:cxn ang="T61">
                      <a:pos x="T2" y="T3"/>
                    </a:cxn>
                    <a:cxn ang="T62">
                      <a:pos x="T4" y="T5"/>
                    </a:cxn>
                    <a:cxn ang="T63">
                      <a:pos x="T6" y="T7"/>
                    </a:cxn>
                    <a:cxn ang="T64">
                      <a:pos x="T8" y="T9"/>
                    </a:cxn>
                    <a:cxn ang="T65">
                      <a:pos x="T10" y="T11"/>
                    </a:cxn>
                    <a:cxn ang="T66">
                      <a:pos x="T12" y="T13"/>
                    </a:cxn>
                    <a:cxn ang="T67">
                      <a:pos x="T14" y="T15"/>
                    </a:cxn>
                    <a:cxn ang="T68">
                      <a:pos x="T16" y="T17"/>
                    </a:cxn>
                    <a:cxn ang="T69">
                      <a:pos x="T18" y="T19"/>
                    </a:cxn>
                    <a:cxn ang="T70">
                      <a:pos x="T20" y="T21"/>
                    </a:cxn>
                    <a:cxn ang="T71">
                      <a:pos x="T22" y="T23"/>
                    </a:cxn>
                    <a:cxn ang="T72">
                      <a:pos x="T24" y="T25"/>
                    </a:cxn>
                    <a:cxn ang="T73">
                      <a:pos x="T26" y="T27"/>
                    </a:cxn>
                    <a:cxn ang="T74">
                      <a:pos x="T28" y="T29"/>
                    </a:cxn>
                    <a:cxn ang="T75">
                      <a:pos x="T30" y="T31"/>
                    </a:cxn>
                    <a:cxn ang="T76">
                      <a:pos x="T32" y="T33"/>
                    </a:cxn>
                    <a:cxn ang="T77">
                      <a:pos x="T34" y="T35"/>
                    </a:cxn>
                    <a:cxn ang="T78">
                      <a:pos x="T36" y="T37"/>
                    </a:cxn>
                    <a:cxn ang="T79">
                      <a:pos x="T38" y="T39"/>
                    </a:cxn>
                    <a:cxn ang="T80">
                      <a:pos x="T40" y="T41"/>
                    </a:cxn>
                    <a:cxn ang="T81">
                      <a:pos x="T42" y="T43"/>
                    </a:cxn>
                    <a:cxn ang="T82">
                      <a:pos x="T44" y="T45"/>
                    </a:cxn>
                    <a:cxn ang="T83">
                      <a:pos x="T46" y="T47"/>
                    </a:cxn>
                    <a:cxn ang="T84">
                      <a:pos x="T48" y="T49"/>
                    </a:cxn>
                    <a:cxn ang="T85">
                      <a:pos x="T50" y="T51"/>
                    </a:cxn>
                    <a:cxn ang="T86">
                      <a:pos x="T52" y="T53"/>
                    </a:cxn>
                    <a:cxn ang="T87">
                      <a:pos x="T54" y="T55"/>
                    </a:cxn>
                    <a:cxn ang="T88">
                      <a:pos x="T56" y="T57"/>
                    </a:cxn>
                    <a:cxn ang="T89">
                      <a:pos x="T58" y="T59"/>
                    </a:cxn>
                  </a:cxnLst>
                  <a:rect l="0" t="0" r="r" b="b"/>
                  <a:pathLst>
                    <a:path w="207" h="564">
                      <a:moveTo>
                        <a:pt x="12" y="44"/>
                      </a:moveTo>
                      <a:lnTo>
                        <a:pt x="6" y="72"/>
                      </a:lnTo>
                      <a:lnTo>
                        <a:pt x="3" y="99"/>
                      </a:lnTo>
                      <a:lnTo>
                        <a:pt x="0" y="125"/>
                      </a:lnTo>
                      <a:lnTo>
                        <a:pt x="0" y="151"/>
                      </a:lnTo>
                      <a:lnTo>
                        <a:pt x="3" y="180"/>
                      </a:lnTo>
                      <a:lnTo>
                        <a:pt x="7" y="211"/>
                      </a:lnTo>
                      <a:lnTo>
                        <a:pt x="16" y="247"/>
                      </a:lnTo>
                      <a:lnTo>
                        <a:pt x="29" y="287"/>
                      </a:lnTo>
                      <a:lnTo>
                        <a:pt x="43" y="325"/>
                      </a:lnTo>
                      <a:lnTo>
                        <a:pt x="61" y="364"/>
                      </a:lnTo>
                      <a:lnTo>
                        <a:pt x="83" y="406"/>
                      </a:lnTo>
                      <a:lnTo>
                        <a:pt x="106" y="446"/>
                      </a:lnTo>
                      <a:lnTo>
                        <a:pt x="132" y="483"/>
                      </a:lnTo>
                      <a:lnTo>
                        <a:pt x="157" y="516"/>
                      </a:lnTo>
                      <a:lnTo>
                        <a:pt x="182" y="544"/>
                      </a:lnTo>
                      <a:lnTo>
                        <a:pt x="207" y="564"/>
                      </a:lnTo>
                      <a:lnTo>
                        <a:pt x="160" y="501"/>
                      </a:lnTo>
                      <a:lnTo>
                        <a:pt x="127" y="448"/>
                      </a:lnTo>
                      <a:lnTo>
                        <a:pt x="103" y="405"/>
                      </a:lnTo>
                      <a:lnTo>
                        <a:pt x="87" y="368"/>
                      </a:lnTo>
                      <a:lnTo>
                        <a:pt x="75" y="337"/>
                      </a:lnTo>
                      <a:lnTo>
                        <a:pt x="68" y="309"/>
                      </a:lnTo>
                      <a:lnTo>
                        <a:pt x="63" y="285"/>
                      </a:lnTo>
                      <a:lnTo>
                        <a:pt x="56" y="261"/>
                      </a:lnTo>
                      <a:lnTo>
                        <a:pt x="44" y="205"/>
                      </a:lnTo>
                      <a:lnTo>
                        <a:pt x="41" y="140"/>
                      </a:lnTo>
                      <a:lnTo>
                        <a:pt x="43" y="68"/>
                      </a:lnTo>
                      <a:lnTo>
                        <a:pt x="50" y="0"/>
                      </a:lnTo>
                      <a:lnTo>
                        <a:pt x="12" y="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69" name="Freeform 17">
                  <a:extLst>
                    <a:ext uri="{FF2B5EF4-FFF2-40B4-BE49-F238E27FC236}">
                      <a16:creationId xmlns:a16="http://schemas.microsoft.com/office/drawing/2014/main" id="{EB3046F2-3460-453D-830C-C8BC6F4911C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 rot="4200091">
                  <a:off x="118" y="1755"/>
                  <a:ext cx="33" cy="160"/>
                </a:xfrm>
                <a:custGeom>
                  <a:avLst/>
                  <a:gdLst>
                    <a:gd name="T0" fmla="*/ 0 w 47"/>
                    <a:gd name="T1" fmla="*/ 13 h 232"/>
                    <a:gd name="T2" fmla="*/ 10 w 47"/>
                    <a:gd name="T3" fmla="*/ 38 h 232"/>
                    <a:gd name="T4" fmla="*/ 15 w 47"/>
                    <a:gd name="T5" fmla="*/ 70 h 232"/>
                    <a:gd name="T6" fmla="*/ 17 w 47"/>
                    <a:gd name="T7" fmla="*/ 110 h 232"/>
                    <a:gd name="T8" fmla="*/ 13 w 47"/>
                    <a:gd name="T9" fmla="*/ 160 h 232"/>
                    <a:gd name="T10" fmla="*/ 32 w 47"/>
                    <a:gd name="T11" fmla="*/ 150 h 232"/>
                    <a:gd name="T12" fmla="*/ 33 w 47"/>
                    <a:gd name="T13" fmla="*/ 123 h 232"/>
                    <a:gd name="T14" fmla="*/ 33 w 47"/>
                    <a:gd name="T15" fmla="*/ 97 h 232"/>
                    <a:gd name="T16" fmla="*/ 32 w 47"/>
                    <a:gd name="T17" fmla="*/ 71 h 232"/>
                    <a:gd name="T18" fmla="*/ 29 w 47"/>
                    <a:gd name="T19" fmla="*/ 49 h 232"/>
                    <a:gd name="T20" fmla="*/ 25 w 47"/>
                    <a:gd name="T21" fmla="*/ 36 h 232"/>
                    <a:gd name="T22" fmla="*/ 20 w 47"/>
                    <a:gd name="T23" fmla="*/ 23 h 232"/>
                    <a:gd name="T24" fmla="*/ 15 w 47"/>
                    <a:gd name="T25" fmla="*/ 12 h 232"/>
                    <a:gd name="T26" fmla="*/ 9 w 47"/>
                    <a:gd name="T27" fmla="*/ 0 h 232"/>
                    <a:gd name="T28" fmla="*/ 0 w 47"/>
                    <a:gd name="T29" fmla="*/ 13 h 232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</a:gdLst>
                  <a:ahLst/>
                  <a:cxnLst>
                    <a:cxn ang="T30">
                      <a:pos x="T0" y="T1"/>
                    </a:cxn>
                    <a:cxn ang="T31">
                      <a:pos x="T2" y="T3"/>
                    </a:cxn>
                    <a:cxn ang="T32">
                      <a:pos x="T4" y="T5"/>
                    </a:cxn>
                    <a:cxn ang="T33">
                      <a:pos x="T6" y="T7"/>
                    </a:cxn>
                    <a:cxn ang="T34">
                      <a:pos x="T8" y="T9"/>
                    </a:cxn>
                    <a:cxn ang="T35">
                      <a:pos x="T10" y="T11"/>
                    </a:cxn>
                    <a:cxn ang="T36">
                      <a:pos x="T12" y="T13"/>
                    </a:cxn>
                    <a:cxn ang="T37">
                      <a:pos x="T14" y="T15"/>
                    </a:cxn>
                    <a:cxn ang="T38">
                      <a:pos x="T16" y="T17"/>
                    </a:cxn>
                    <a:cxn ang="T39">
                      <a:pos x="T18" y="T19"/>
                    </a:cxn>
                    <a:cxn ang="T40">
                      <a:pos x="T20" y="T21"/>
                    </a:cxn>
                    <a:cxn ang="T41">
                      <a:pos x="T22" y="T23"/>
                    </a:cxn>
                    <a:cxn ang="T42">
                      <a:pos x="T24" y="T25"/>
                    </a:cxn>
                    <a:cxn ang="T43">
                      <a:pos x="T26" y="T27"/>
                    </a:cxn>
                    <a:cxn ang="T44">
                      <a:pos x="T28" y="T29"/>
                    </a:cxn>
                  </a:cxnLst>
                  <a:rect l="0" t="0" r="r" b="b"/>
                  <a:pathLst>
                    <a:path w="47" h="232">
                      <a:moveTo>
                        <a:pt x="0" y="19"/>
                      </a:moveTo>
                      <a:lnTo>
                        <a:pt x="14" y="55"/>
                      </a:lnTo>
                      <a:lnTo>
                        <a:pt x="22" y="101"/>
                      </a:lnTo>
                      <a:lnTo>
                        <a:pt x="24" y="159"/>
                      </a:lnTo>
                      <a:lnTo>
                        <a:pt x="19" y="232"/>
                      </a:lnTo>
                      <a:lnTo>
                        <a:pt x="45" y="217"/>
                      </a:lnTo>
                      <a:lnTo>
                        <a:pt x="47" y="178"/>
                      </a:lnTo>
                      <a:lnTo>
                        <a:pt x="47" y="140"/>
                      </a:lnTo>
                      <a:lnTo>
                        <a:pt x="45" y="103"/>
                      </a:lnTo>
                      <a:lnTo>
                        <a:pt x="41" y="71"/>
                      </a:lnTo>
                      <a:lnTo>
                        <a:pt x="36" y="52"/>
                      </a:lnTo>
                      <a:lnTo>
                        <a:pt x="29" y="34"/>
                      </a:lnTo>
                      <a:lnTo>
                        <a:pt x="22" y="17"/>
                      </a:lnTo>
                      <a:lnTo>
                        <a:pt x="13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70" name="Freeform 18">
                  <a:extLst>
                    <a:ext uri="{FF2B5EF4-FFF2-40B4-BE49-F238E27FC236}">
                      <a16:creationId xmlns:a16="http://schemas.microsoft.com/office/drawing/2014/main" id="{7BD05F1F-CA4C-4D9C-B255-0F45FEDBA0C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 rot="4200091">
                  <a:off x="191" y="1715"/>
                  <a:ext cx="60" cy="27"/>
                </a:xfrm>
                <a:custGeom>
                  <a:avLst/>
                  <a:gdLst>
                    <a:gd name="T0" fmla="*/ 60 w 87"/>
                    <a:gd name="T1" fmla="*/ 15 h 40"/>
                    <a:gd name="T2" fmla="*/ 53 w 87"/>
                    <a:gd name="T3" fmla="*/ 11 h 40"/>
                    <a:gd name="T4" fmla="*/ 47 w 87"/>
                    <a:gd name="T5" fmla="*/ 8 h 40"/>
                    <a:gd name="T6" fmla="*/ 40 w 87"/>
                    <a:gd name="T7" fmla="*/ 5 h 40"/>
                    <a:gd name="T8" fmla="*/ 32 w 87"/>
                    <a:gd name="T9" fmla="*/ 3 h 40"/>
                    <a:gd name="T10" fmla="*/ 26 w 87"/>
                    <a:gd name="T11" fmla="*/ 2 h 40"/>
                    <a:gd name="T12" fmla="*/ 18 w 87"/>
                    <a:gd name="T13" fmla="*/ 1 h 40"/>
                    <a:gd name="T14" fmla="*/ 9 w 87"/>
                    <a:gd name="T15" fmla="*/ 0 h 40"/>
                    <a:gd name="T16" fmla="*/ 0 w 87"/>
                    <a:gd name="T17" fmla="*/ 1 h 40"/>
                    <a:gd name="T18" fmla="*/ 4 w 87"/>
                    <a:gd name="T19" fmla="*/ 4 h 40"/>
                    <a:gd name="T20" fmla="*/ 10 w 87"/>
                    <a:gd name="T21" fmla="*/ 7 h 40"/>
                    <a:gd name="T22" fmla="*/ 15 w 87"/>
                    <a:gd name="T23" fmla="*/ 9 h 40"/>
                    <a:gd name="T24" fmla="*/ 23 w 87"/>
                    <a:gd name="T25" fmla="*/ 12 h 40"/>
                    <a:gd name="T26" fmla="*/ 29 w 87"/>
                    <a:gd name="T27" fmla="*/ 15 h 40"/>
                    <a:gd name="T28" fmla="*/ 36 w 87"/>
                    <a:gd name="T29" fmla="*/ 18 h 40"/>
                    <a:gd name="T30" fmla="*/ 44 w 87"/>
                    <a:gd name="T31" fmla="*/ 22 h 40"/>
                    <a:gd name="T32" fmla="*/ 51 w 87"/>
                    <a:gd name="T33" fmla="*/ 27 h 40"/>
                    <a:gd name="T34" fmla="*/ 60 w 87"/>
                    <a:gd name="T35" fmla="*/ 15 h 40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0" t="0" r="r" b="b"/>
                  <a:pathLst>
                    <a:path w="87" h="40">
                      <a:moveTo>
                        <a:pt x="87" y="22"/>
                      </a:moveTo>
                      <a:lnTo>
                        <a:pt x="77" y="17"/>
                      </a:lnTo>
                      <a:lnTo>
                        <a:pt x="68" y="12"/>
                      </a:lnTo>
                      <a:lnTo>
                        <a:pt x="58" y="7"/>
                      </a:lnTo>
                      <a:lnTo>
                        <a:pt x="47" y="5"/>
                      </a:lnTo>
                      <a:lnTo>
                        <a:pt x="37" y="3"/>
                      </a:lnTo>
                      <a:lnTo>
                        <a:pt x="26" y="2"/>
                      </a:lnTo>
                      <a:lnTo>
                        <a:pt x="13" y="0"/>
                      </a:lnTo>
                      <a:lnTo>
                        <a:pt x="0" y="2"/>
                      </a:lnTo>
                      <a:lnTo>
                        <a:pt x="6" y="6"/>
                      </a:lnTo>
                      <a:lnTo>
                        <a:pt x="14" y="10"/>
                      </a:lnTo>
                      <a:lnTo>
                        <a:pt x="22" y="14"/>
                      </a:lnTo>
                      <a:lnTo>
                        <a:pt x="33" y="18"/>
                      </a:lnTo>
                      <a:lnTo>
                        <a:pt x="42" y="22"/>
                      </a:lnTo>
                      <a:lnTo>
                        <a:pt x="52" y="27"/>
                      </a:lnTo>
                      <a:lnTo>
                        <a:pt x="64" y="33"/>
                      </a:lnTo>
                      <a:lnTo>
                        <a:pt x="74" y="40"/>
                      </a:lnTo>
                      <a:lnTo>
                        <a:pt x="87" y="2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036" name="Group 19">
              <a:extLst>
                <a:ext uri="{FF2B5EF4-FFF2-40B4-BE49-F238E27FC236}">
                  <a16:creationId xmlns:a16="http://schemas.microsoft.com/office/drawing/2014/main" id="{F25984D4-A60F-4217-9DDA-8E4C6331C9CD}"/>
                </a:ext>
              </a:extLst>
            </p:cNvPr>
            <p:cNvGrpSpPr>
              <a:grpSpLocks/>
            </p:cNvGrpSpPr>
            <p:nvPr/>
          </p:nvGrpSpPr>
          <p:grpSpPr bwMode="auto">
            <a:xfrm rot="6248562">
              <a:off x="343" y="3854"/>
              <a:ext cx="392" cy="424"/>
              <a:chOff x="1727" y="866"/>
              <a:chExt cx="129" cy="157"/>
            </a:xfrm>
          </p:grpSpPr>
          <p:sp>
            <p:nvSpPr>
              <p:cNvPr id="1059" name="Freeform 20">
                <a:extLst>
                  <a:ext uri="{FF2B5EF4-FFF2-40B4-BE49-F238E27FC236}">
                    <a16:creationId xmlns:a16="http://schemas.microsoft.com/office/drawing/2014/main" id="{FB38F438-F793-4FC9-9102-0D3A7B07CFC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27" y="867"/>
                <a:ext cx="41" cy="59"/>
              </a:xfrm>
              <a:custGeom>
                <a:avLst/>
                <a:gdLst>
                  <a:gd name="T0" fmla="*/ 41 w 83"/>
                  <a:gd name="T1" fmla="*/ 14 h 117"/>
                  <a:gd name="T2" fmla="*/ 13 w 83"/>
                  <a:gd name="T3" fmla="*/ 0 h 117"/>
                  <a:gd name="T4" fmla="*/ 0 w 83"/>
                  <a:gd name="T5" fmla="*/ 59 h 117"/>
                  <a:gd name="T6" fmla="*/ 41 w 83"/>
                  <a:gd name="T7" fmla="*/ 14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60" name="Freeform 21">
                <a:extLst>
                  <a:ext uri="{FF2B5EF4-FFF2-40B4-BE49-F238E27FC236}">
                    <a16:creationId xmlns:a16="http://schemas.microsoft.com/office/drawing/2014/main" id="{64CF8676-984D-4CE9-8334-3EFCEC9B7F5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86" y="895"/>
                <a:ext cx="70" cy="49"/>
              </a:xfrm>
              <a:custGeom>
                <a:avLst/>
                <a:gdLst>
                  <a:gd name="T0" fmla="*/ 0 w 140"/>
                  <a:gd name="T1" fmla="*/ 49 h 98"/>
                  <a:gd name="T2" fmla="*/ 59 w 140"/>
                  <a:gd name="T3" fmla="*/ 0 h 98"/>
                  <a:gd name="T4" fmla="*/ 70 w 140"/>
                  <a:gd name="T5" fmla="*/ 25 h 98"/>
                  <a:gd name="T6" fmla="*/ 0 w 140"/>
                  <a:gd name="T7" fmla="*/ 49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61" name="Freeform 22">
                <a:extLst>
                  <a:ext uri="{FF2B5EF4-FFF2-40B4-BE49-F238E27FC236}">
                    <a16:creationId xmlns:a16="http://schemas.microsoft.com/office/drawing/2014/main" id="{B5E40514-A8BA-4590-9839-665EE20318F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4 h 49"/>
                  <a:gd name="T2" fmla="*/ 73 w 145"/>
                  <a:gd name="T3" fmla="*/ 0 h 49"/>
                  <a:gd name="T4" fmla="*/ 66 w 145"/>
                  <a:gd name="T5" fmla="*/ 25 h 49"/>
                  <a:gd name="T6" fmla="*/ 0 w 145"/>
                  <a:gd name="T7" fmla="*/ 4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037" name="Group 23">
              <a:extLst>
                <a:ext uri="{FF2B5EF4-FFF2-40B4-BE49-F238E27FC236}">
                  <a16:creationId xmlns:a16="http://schemas.microsoft.com/office/drawing/2014/main" id="{DF237B1A-3B05-47A1-A319-C41C88930788}"/>
                </a:ext>
              </a:extLst>
            </p:cNvPr>
            <p:cNvGrpSpPr>
              <a:grpSpLocks/>
            </p:cNvGrpSpPr>
            <p:nvPr/>
          </p:nvGrpSpPr>
          <p:grpSpPr bwMode="auto">
            <a:xfrm rot="5003157">
              <a:off x="249" y="1102"/>
              <a:ext cx="412" cy="500"/>
              <a:chOff x="1727" y="866"/>
              <a:chExt cx="129" cy="157"/>
            </a:xfrm>
          </p:grpSpPr>
          <p:sp>
            <p:nvSpPr>
              <p:cNvPr id="1056" name="Freeform 24">
                <a:extLst>
                  <a:ext uri="{FF2B5EF4-FFF2-40B4-BE49-F238E27FC236}">
                    <a16:creationId xmlns:a16="http://schemas.microsoft.com/office/drawing/2014/main" id="{E8B18FDF-F7E9-4CC4-AB45-6704382A785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27" y="866"/>
                <a:ext cx="41" cy="59"/>
              </a:xfrm>
              <a:custGeom>
                <a:avLst/>
                <a:gdLst>
                  <a:gd name="T0" fmla="*/ 41 w 83"/>
                  <a:gd name="T1" fmla="*/ 14 h 117"/>
                  <a:gd name="T2" fmla="*/ 13 w 83"/>
                  <a:gd name="T3" fmla="*/ 0 h 117"/>
                  <a:gd name="T4" fmla="*/ 0 w 83"/>
                  <a:gd name="T5" fmla="*/ 59 h 117"/>
                  <a:gd name="T6" fmla="*/ 41 w 83"/>
                  <a:gd name="T7" fmla="*/ 14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57" name="Freeform 25">
                <a:extLst>
                  <a:ext uri="{FF2B5EF4-FFF2-40B4-BE49-F238E27FC236}">
                    <a16:creationId xmlns:a16="http://schemas.microsoft.com/office/drawing/2014/main" id="{FF41E8B2-15BC-463F-82F5-9A3E9DD64BA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49 h 98"/>
                  <a:gd name="T2" fmla="*/ 59 w 140"/>
                  <a:gd name="T3" fmla="*/ 0 h 98"/>
                  <a:gd name="T4" fmla="*/ 70 w 140"/>
                  <a:gd name="T5" fmla="*/ 25 h 98"/>
                  <a:gd name="T6" fmla="*/ 0 w 140"/>
                  <a:gd name="T7" fmla="*/ 49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58" name="Freeform 26">
                <a:extLst>
                  <a:ext uri="{FF2B5EF4-FFF2-40B4-BE49-F238E27FC236}">
                    <a16:creationId xmlns:a16="http://schemas.microsoft.com/office/drawing/2014/main" id="{F4DEC594-D01B-46F2-A09B-E1E3F6810E7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4 h 49"/>
                  <a:gd name="T2" fmla="*/ 73 w 145"/>
                  <a:gd name="T3" fmla="*/ 0 h 49"/>
                  <a:gd name="T4" fmla="*/ 66 w 145"/>
                  <a:gd name="T5" fmla="*/ 25 h 49"/>
                  <a:gd name="T6" fmla="*/ 0 w 145"/>
                  <a:gd name="T7" fmla="*/ 4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038" name="Group 27">
              <a:extLst>
                <a:ext uri="{FF2B5EF4-FFF2-40B4-BE49-F238E27FC236}">
                  <a16:creationId xmlns:a16="http://schemas.microsoft.com/office/drawing/2014/main" id="{50C93D99-72A0-41DD-8B4E-B252DDAD6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5" y="0"/>
              <a:ext cx="345" cy="367"/>
              <a:chOff x="1727" y="866"/>
              <a:chExt cx="129" cy="157"/>
            </a:xfrm>
          </p:grpSpPr>
          <p:sp>
            <p:nvSpPr>
              <p:cNvPr id="1053" name="Freeform 28">
                <a:extLst>
                  <a:ext uri="{FF2B5EF4-FFF2-40B4-BE49-F238E27FC236}">
                    <a16:creationId xmlns:a16="http://schemas.microsoft.com/office/drawing/2014/main" id="{AECEA909-0415-47D2-B87A-6222E8D6A25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27" y="866"/>
                <a:ext cx="41" cy="59"/>
              </a:xfrm>
              <a:custGeom>
                <a:avLst/>
                <a:gdLst>
                  <a:gd name="T0" fmla="*/ 41 w 83"/>
                  <a:gd name="T1" fmla="*/ 14 h 117"/>
                  <a:gd name="T2" fmla="*/ 13 w 83"/>
                  <a:gd name="T3" fmla="*/ 0 h 117"/>
                  <a:gd name="T4" fmla="*/ 0 w 83"/>
                  <a:gd name="T5" fmla="*/ 59 h 117"/>
                  <a:gd name="T6" fmla="*/ 41 w 83"/>
                  <a:gd name="T7" fmla="*/ 14 h 1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83" h="117">
                    <a:moveTo>
                      <a:pt x="83" y="28"/>
                    </a:moveTo>
                    <a:lnTo>
                      <a:pt x="27" y="0"/>
                    </a:lnTo>
                    <a:lnTo>
                      <a:pt x="0" y="117"/>
                    </a:lnTo>
                    <a:lnTo>
                      <a:pt x="83" y="2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54" name="Freeform 29">
                <a:extLst>
                  <a:ext uri="{FF2B5EF4-FFF2-40B4-BE49-F238E27FC236}">
                    <a16:creationId xmlns:a16="http://schemas.microsoft.com/office/drawing/2014/main" id="{AFE0899A-2CCD-4228-99A0-296BAA13CC4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86" y="894"/>
                <a:ext cx="70" cy="49"/>
              </a:xfrm>
              <a:custGeom>
                <a:avLst/>
                <a:gdLst>
                  <a:gd name="T0" fmla="*/ 0 w 140"/>
                  <a:gd name="T1" fmla="*/ 49 h 98"/>
                  <a:gd name="T2" fmla="*/ 59 w 140"/>
                  <a:gd name="T3" fmla="*/ 0 h 98"/>
                  <a:gd name="T4" fmla="*/ 70 w 140"/>
                  <a:gd name="T5" fmla="*/ 25 h 98"/>
                  <a:gd name="T6" fmla="*/ 0 w 140"/>
                  <a:gd name="T7" fmla="*/ 49 h 9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0" h="98">
                    <a:moveTo>
                      <a:pt x="0" y="98"/>
                    </a:moveTo>
                    <a:lnTo>
                      <a:pt x="118" y="0"/>
                    </a:lnTo>
                    <a:lnTo>
                      <a:pt x="140" y="49"/>
                    </a:lnTo>
                    <a:lnTo>
                      <a:pt x="0" y="98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55" name="Freeform 30">
                <a:extLst>
                  <a:ext uri="{FF2B5EF4-FFF2-40B4-BE49-F238E27FC236}">
                    <a16:creationId xmlns:a16="http://schemas.microsoft.com/office/drawing/2014/main" id="{7602BB96-3749-44EC-B216-07FB774F227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1772" y="998"/>
                <a:ext cx="73" cy="25"/>
              </a:xfrm>
              <a:custGeom>
                <a:avLst/>
                <a:gdLst>
                  <a:gd name="T0" fmla="*/ 0 w 145"/>
                  <a:gd name="T1" fmla="*/ 4 h 49"/>
                  <a:gd name="T2" fmla="*/ 73 w 145"/>
                  <a:gd name="T3" fmla="*/ 0 h 49"/>
                  <a:gd name="T4" fmla="*/ 66 w 145"/>
                  <a:gd name="T5" fmla="*/ 25 h 49"/>
                  <a:gd name="T6" fmla="*/ 0 w 145"/>
                  <a:gd name="T7" fmla="*/ 4 h 4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45" h="49">
                    <a:moveTo>
                      <a:pt x="0" y="7"/>
                    </a:moveTo>
                    <a:lnTo>
                      <a:pt x="145" y="0"/>
                    </a:lnTo>
                    <a:lnTo>
                      <a:pt x="131" y="49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039" name="Freeform 31">
              <a:extLst>
                <a:ext uri="{FF2B5EF4-FFF2-40B4-BE49-F238E27FC236}">
                  <a16:creationId xmlns:a16="http://schemas.microsoft.com/office/drawing/2014/main" id="{BCC002E0-754F-4289-B7BA-9B994AB40D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" y="94"/>
              <a:ext cx="699" cy="756"/>
            </a:xfrm>
            <a:custGeom>
              <a:avLst/>
              <a:gdLst>
                <a:gd name="T0" fmla="*/ 1 w 699"/>
                <a:gd name="T1" fmla="*/ 392 h 756"/>
                <a:gd name="T2" fmla="*/ 3 w 699"/>
                <a:gd name="T3" fmla="*/ 252 h 756"/>
                <a:gd name="T4" fmla="*/ 21 w 699"/>
                <a:gd name="T5" fmla="*/ 210 h 756"/>
                <a:gd name="T6" fmla="*/ 29 w 699"/>
                <a:gd name="T7" fmla="*/ 182 h 756"/>
                <a:gd name="T8" fmla="*/ 39 w 699"/>
                <a:gd name="T9" fmla="*/ 154 h 756"/>
                <a:gd name="T10" fmla="*/ 51 w 699"/>
                <a:gd name="T11" fmla="*/ 138 h 756"/>
                <a:gd name="T12" fmla="*/ 111 w 699"/>
                <a:gd name="T13" fmla="*/ 74 h 756"/>
                <a:gd name="T14" fmla="*/ 169 w 699"/>
                <a:gd name="T15" fmla="*/ 30 h 756"/>
                <a:gd name="T16" fmla="*/ 225 w 699"/>
                <a:gd name="T17" fmla="*/ 10 h 756"/>
                <a:gd name="T18" fmla="*/ 249 w 699"/>
                <a:gd name="T19" fmla="*/ 4 h 756"/>
                <a:gd name="T20" fmla="*/ 265 w 699"/>
                <a:gd name="T21" fmla="*/ 0 h 756"/>
                <a:gd name="T22" fmla="*/ 357 w 699"/>
                <a:gd name="T23" fmla="*/ 2 h 756"/>
                <a:gd name="T24" fmla="*/ 385 w 699"/>
                <a:gd name="T25" fmla="*/ 6 h 756"/>
                <a:gd name="T26" fmla="*/ 489 w 699"/>
                <a:gd name="T27" fmla="*/ 40 h 756"/>
                <a:gd name="T28" fmla="*/ 619 w 699"/>
                <a:gd name="T29" fmla="*/ 128 h 756"/>
                <a:gd name="T30" fmla="*/ 653 w 699"/>
                <a:gd name="T31" fmla="*/ 178 h 756"/>
                <a:gd name="T32" fmla="*/ 693 w 699"/>
                <a:gd name="T33" fmla="*/ 322 h 756"/>
                <a:gd name="T34" fmla="*/ 687 w 699"/>
                <a:gd name="T35" fmla="*/ 434 h 756"/>
                <a:gd name="T36" fmla="*/ 665 w 699"/>
                <a:gd name="T37" fmla="*/ 538 h 756"/>
                <a:gd name="T38" fmla="*/ 639 w 699"/>
                <a:gd name="T39" fmla="*/ 564 h 756"/>
                <a:gd name="T40" fmla="*/ 631 w 699"/>
                <a:gd name="T41" fmla="*/ 580 h 756"/>
                <a:gd name="T42" fmla="*/ 607 w 699"/>
                <a:gd name="T43" fmla="*/ 588 h 756"/>
                <a:gd name="T44" fmla="*/ 473 w 699"/>
                <a:gd name="T45" fmla="*/ 664 h 756"/>
                <a:gd name="T46" fmla="*/ 449 w 699"/>
                <a:gd name="T47" fmla="*/ 678 h 756"/>
                <a:gd name="T48" fmla="*/ 405 w 699"/>
                <a:gd name="T49" fmla="*/ 684 h 756"/>
                <a:gd name="T50" fmla="*/ 375 w 699"/>
                <a:gd name="T51" fmla="*/ 690 h 756"/>
                <a:gd name="T52" fmla="*/ 267 w 699"/>
                <a:gd name="T53" fmla="*/ 684 h 756"/>
                <a:gd name="T54" fmla="*/ 259 w 699"/>
                <a:gd name="T55" fmla="*/ 722 h 756"/>
                <a:gd name="T56" fmla="*/ 241 w 699"/>
                <a:gd name="T57" fmla="*/ 756 h 756"/>
                <a:gd name="T58" fmla="*/ 185 w 699"/>
                <a:gd name="T59" fmla="*/ 728 h 756"/>
                <a:gd name="T60" fmla="*/ 163 w 699"/>
                <a:gd name="T61" fmla="*/ 720 h 756"/>
                <a:gd name="T62" fmla="*/ 151 w 699"/>
                <a:gd name="T63" fmla="*/ 716 h 756"/>
                <a:gd name="T64" fmla="*/ 195 w 699"/>
                <a:gd name="T65" fmla="*/ 674 h 756"/>
                <a:gd name="T66" fmla="*/ 211 w 699"/>
                <a:gd name="T67" fmla="*/ 644 h 756"/>
                <a:gd name="T68" fmla="*/ 209 w 699"/>
                <a:gd name="T69" fmla="*/ 626 h 756"/>
                <a:gd name="T70" fmla="*/ 195 w 699"/>
                <a:gd name="T71" fmla="*/ 620 h 756"/>
                <a:gd name="T72" fmla="*/ 165 w 699"/>
                <a:gd name="T73" fmla="*/ 596 h 756"/>
                <a:gd name="T74" fmla="*/ 99 w 699"/>
                <a:gd name="T75" fmla="*/ 534 h 756"/>
                <a:gd name="T76" fmla="*/ 61 w 699"/>
                <a:gd name="T77" fmla="*/ 506 h 756"/>
                <a:gd name="T78" fmla="*/ 23 w 699"/>
                <a:gd name="T79" fmla="*/ 470 h 756"/>
                <a:gd name="T80" fmla="*/ 7 w 699"/>
                <a:gd name="T81" fmla="*/ 434 h 756"/>
                <a:gd name="T82" fmla="*/ 5 w 699"/>
                <a:gd name="T83" fmla="*/ 396 h 756"/>
                <a:gd name="T84" fmla="*/ 1 w 699"/>
                <a:gd name="T85" fmla="*/ 392 h 75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99" h="756">
                  <a:moveTo>
                    <a:pt x="1" y="392"/>
                  </a:moveTo>
                  <a:cubicBezTo>
                    <a:pt x="2" y="345"/>
                    <a:pt x="2" y="299"/>
                    <a:pt x="3" y="252"/>
                  </a:cubicBezTo>
                  <a:cubicBezTo>
                    <a:pt x="3" y="238"/>
                    <a:pt x="16" y="224"/>
                    <a:pt x="21" y="210"/>
                  </a:cubicBezTo>
                  <a:cubicBezTo>
                    <a:pt x="24" y="202"/>
                    <a:pt x="29" y="182"/>
                    <a:pt x="29" y="182"/>
                  </a:cubicBezTo>
                  <a:cubicBezTo>
                    <a:pt x="32" y="173"/>
                    <a:pt x="34" y="163"/>
                    <a:pt x="39" y="154"/>
                  </a:cubicBezTo>
                  <a:cubicBezTo>
                    <a:pt x="42" y="148"/>
                    <a:pt x="51" y="138"/>
                    <a:pt x="51" y="138"/>
                  </a:cubicBezTo>
                  <a:cubicBezTo>
                    <a:pt x="58" y="116"/>
                    <a:pt x="88" y="82"/>
                    <a:pt x="111" y="74"/>
                  </a:cubicBezTo>
                  <a:cubicBezTo>
                    <a:pt x="128" y="61"/>
                    <a:pt x="149" y="37"/>
                    <a:pt x="169" y="30"/>
                  </a:cubicBezTo>
                  <a:cubicBezTo>
                    <a:pt x="182" y="17"/>
                    <a:pt x="207" y="15"/>
                    <a:pt x="225" y="10"/>
                  </a:cubicBezTo>
                  <a:cubicBezTo>
                    <a:pt x="233" y="8"/>
                    <a:pt x="241" y="6"/>
                    <a:pt x="249" y="4"/>
                  </a:cubicBezTo>
                  <a:cubicBezTo>
                    <a:pt x="254" y="3"/>
                    <a:pt x="265" y="0"/>
                    <a:pt x="265" y="0"/>
                  </a:cubicBezTo>
                  <a:cubicBezTo>
                    <a:pt x="296" y="1"/>
                    <a:pt x="326" y="0"/>
                    <a:pt x="357" y="2"/>
                  </a:cubicBezTo>
                  <a:cubicBezTo>
                    <a:pt x="366" y="2"/>
                    <a:pt x="385" y="6"/>
                    <a:pt x="385" y="6"/>
                  </a:cubicBezTo>
                  <a:cubicBezTo>
                    <a:pt x="417" y="17"/>
                    <a:pt x="463" y="14"/>
                    <a:pt x="489" y="40"/>
                  </a:cubicBezTo>
                  <a:cubicBezTo>
                    <a:pt x="528" y="60"/>
                    <a:pt x="592" y="105"/>
                    <a:pt x="619" y="128"/>
                  </a:cubicBezTo>
                  <a:cubicBezTo>
                    <a:pt x="635" y="134"/>
                    <a:pt x="643" y="164"/>
                    <a:pt x="653" y="178"/>
                  </a:cubicBezTo>
                  <a:cubicBezTo>
                    <a:pt x="667" y="234"/>
                    <a:pt x="687" y="265"/>
                    <a:pt x="693" y="322"/>
                  </a:cubicBezTo>
                  <a:cubicBezTo>
                    <a:pt x="699" y="365"/>
                    <a:pt x="692" y="398"/>
                    <a:pt x="687" y="434"/>
                  </a:cubicBezTo>
                  <a:cubicBezTo>
                    <a:pt x="686" y="469"/>
                    <a:pt x="691" y="510"/>
                    <a:pt x="665" y="538"/>
                  </a:cubicBezTo>
                  <a:cubicBezTo>
                    <a:pt x="657" y="547"/>
                    <a:pt x="644" y="553"/>
                    <a:pt x="639" y="564"/>
                  </a:cubicBezTo>
                  <a:cubicBezTo>
                    <a:pt x="636" y="569"/>
                    <a:pt x="636" y="576"/>
                    <a:pt x="631" y="580"/>
                  </a:cubicBezTo>
                  <a:cubicBezTo>
                    <a:pt x="624" y="585"/>
                    <a:pt x="607" y="588"/>
                    <a:pt x="607" y="588"/>
                  </a:cubicBezTo>
                  <a:cubicBezTo>
                    <a:pt x="581" y="602"/>
                    <a:pt x="499" y="649"/>
                    <a:pt x="473" y="664"/>
                  </a:cubicBezTo>
                  <a:cubicBezTo>
                    <a:pt x="465" y="666"/>
                    <a:pt x="449" y="678"/>
                    <a:pt x="449" y="678"/>
                  </a:cubicBezTo>
                  <a:cubicBezTo>
                    <a:pt x="438" y="685"/>
                    <a:pt x="417" y="679"/>
                    <a:pt x="405" y="684"/>
                  </a:cubicBezTo>
                  <a:cubicBezTo>
                    <a:pt x="396" y="687"/>
                    <a:pt x="385" y="688"/>
                    <a:pt x="375" y="690"/>
                  </a:cubicBezTo>
                  <a:cubicBezTo>
                    <a:pt x="328" y="689"/>
                    <a:pt x="307" y="687"/>
                    <a:pt x="267" y="684"/>
                  </a:cubicBezTo>
                  <a:cubicBezTo>
                    <a:pt x="249" y="690"/>
                    <a:pt x="264" y="683"/>
                    <a:pt x="259" y="722"/>
                  </a:cubicBezTo>
                  <a:cubicBezTo>
                    <a:pt x="258" y="733"/>
                    <a:pt x="250" y="750"/>
                    <a:pt x="241" y="756"/>
                  </a:cubicBezTo>
                  <a:cubicBezTo>
                    <a:pt x="218" y="752"/>
                    <a:pt x="207" y="735"/>
                    <a:pt x="185" y="728"/>
                  </a:cubicBezTo>
                  <a:cubicBezTo>
                    <a:pt x="176" y="725"/>
                    <a:pt x="171" y="724"/>
                    <a:pt x="163" y="720"/>
                  </a:cubicBezTo>
                  <a:cubicBezTo>
                    <a:pt x="159" y="718"/>
                    <a:pt x="151" y="716"/>
                    <a:pt x="151" y="716"/>
                  </a:cubicBezTo>
                  <a:cubicBezTo>
                    <a:pt x="157" y="695"/>
                    <a:pt x="180" y="689"/>
                    <a:pt x="195" y="674"/>
                  </a:cubicBezTo>
                  <a:cubicBezTo>
                    <a:pt x="198" y="665"/>
                    <a:pt x="205" y="652"/>
                    <a:pt x="211" y="644"/>
                  </a:cubicBezTo>
                  <a:cubicBezTo>
                    <a:pt x="210" y="638"/>
                    <a:pt x="212" y="631"/>
                    <a:pt x="209" y="626"/>
                  </a:cubicBezTo>
                  <a:cubicBezTo>
                    <a:pt x="207" y="621"/>
                    <a:pt x="199" y="623"/>
                    <a:pt x="195" y="620"/>
                  </a:cubicBezTo>
                  <a:cubicBezTo>
                    <a:pt x="185" y="612"/>
                    <a:pt x="173" y="606"/>
                    <a:pt x="165" y="596"/>
                  </a:cubicBezTo>
                  <a:cubicBezTo>
                    <a:pt x="146" y="573"/>
                    <a:pt x="123" y="552"/>
                    <a:pt x="99" y="534"/>
                  </a:cubicBezTo>
                  <a:cubicBezTo>
                    <a:pt x="87" y="525"/>
                    <a:pt x="72" y="517"/>
                    <a:pt x="61" y="506"/>
                  </a:cubicBezTo>
                  <a:cubicBezTo>
                    <a:pt x="49" y="494"/>
                    <a:pt x="37" y="480"/>
                    <a:pt x="23" y="470"/>
                  </a:cubicBezTo>
                  <a:cubicBezTo>
                    <a:pt x="13" y="456"/>
                    <a:pt x="10" y="451"/>
                    <a:pt x="7" y="434"/>
                  </a:cubicBezTo>
                  <a:cubicBezTo>
                    <a:pt x="6" y="421"/>
                    <a:pt x="7" y="408"/>
                    <a:pt x="5" y="396"/>
                  </a:cubicBezTo>
                  <a:cubicBezTo>
                    <a:pt x="5" y="394"/>
                    <a:pt x="0" y="391"/>
                    <a:pt x="1" y="392"/>
                  </a:cubicBezTo>
                  <a:close/>
                </a:path>
              </a:pathLst>
            </a:custGeom>
            <a:solidFill>
              <a:schemeClr val="accent1">
                <a:alpha val="5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0" name="Freeform 32">
              <a:extLst>
                <a:ext uri="{FF2B5EF4-FFF2-40B4-BE49-F238E27FC236}">
                  <a16:creationId xmlns:a16="http://schemas.microsoft.com/office/drawing/2014/main" id="{037C609C-0D01-4DDA-92E7-76B03B30C4A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828663">
              <a:off x="242" y="3404"/>
              <a:ext cx="132" cy="167"/>
            </a:xfrm>
            <a:custGeom>
              <a:avLst/>
              <a:gdLst>
                <a:gd name="T0" fmla="*/ 0 w 109"/>
                <a:gd name="T1" fmla="*/ 0 h 156"/>
                <a:gd name="T2" fmla="*/ 6 w 109"/>
                <a:gd name="T3" fmla="*/ 1 h 156"/>
                <a:gd name="T4" fmla="*/ 22 w 109"/>
                <a:gd name="T5" fmla="*/ 5 h 156"/>
                <a:gd name="T6" fmla="*/ 45 w 109"/>
                <a:gd name="T7" fmla="*/ 13 h 156"/>
                <a:gd name="T8" fmla="*/ 70 w 109"/>
                <a:gd name="T9" fmla="*/ 26 h 156"/>
                <a:gd name="T10" fmla="*/ 94 w 109"/>
                <a:gd name="T11" fmla="*/ 47 h 156"/>
                <a:gd name="T12" fmla="*/ 116 w 109"/>
                <a:gd name="T13" fmla="*/ 76 h 156"/>
                <a:gd name="T14" fmla="*/ 130 w 109"/>
                <a:gd name="T15" fmla="*/ 116 h 156"/>
                <a:gd name="T16" fmla="*/ 132 w 109"/>
                <a:gd name="T17" fmla="*/ 167 h 156"/>
                <a:gd name="T18" fmla="*/ 127 w 109"/>
                <a:gd name="T19" fmla="*/ 167 h 156"/>
                <a:gd name="T20" fmla="*/ 120 w 109"/>
                <a:gd name="T21" fmla="*/ 167 h 156"/>
                <a:gd name="T22" fmla="*/ 113 w 109"/>
                <a:gd name="T23" fmla="*/ 167 h 156"/>
                <a:gd name="T24" fmla="*/ 105 w 109"/>
                <a:gd name="T25" fmla="*/ 165 h 156"/>
                <a:gd name="T26" fmla="*/ 98 w 109"/>
                <a:gd name="T27" fmla="*/ 164 h 156"/>
                <a:gd name="T28" fmla="*/ 90 w 109"/>
                <a:gd name="T29" fmla="*/ 161 h 156"/>
                <a:gd name="T30" fmla="*/ 80 w 109"/>
                <a:gd name="T31" fmla="*/ 155 h 156"/>
                <a:gd name="T32" fmla="*/ 70 w 109"/>
                <a:gd name="T33" fmla="*/ 149 h 156"/>
                <a:gd name="T34" fmla="*/ 64 w 109"/>
                <a:gd name="T35" fmla="*/ 135 h 156"/>
                <a:gd name="T36" fmla="*/ 64 w 109"/>
                <a:gd name="T37" fmla="*/ 119 h 156"/>
                <a:gd name="T38" fmla="*/ 68 w 109"/>
                <a:gd name="T39" fmla="*/ 103 h 156"/>
                <a:gd name="T40" fmla="*/ 71 w 109"/>
                <a:gd name="T41" fmla="*/ 86 h 156"/>
                <a:gd name="T42" fmla="*/ 68 w 109"/>
                <a:gd name="T43" fmla="*/ 66 h 156"/>
                <a:gd name="T44" fmla="*/ 58 w 109"/>
                <a:gd name="T45" fmla="*/ 46 h 156"/>
                <a:gd name="T46" fmla="*/ 38 w 109"/>
                <a:gd name="T47" fmla="*/ 25 h 156"/>
                <a:gd name="T48" fmla="*/ 0 w 109"/>
                <a:gd name="T49" fmla="*/ 0 h 15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09" h="156">
                  <a:moveTo>
                    <a:pt x="0" y="0"/>
                  </a:moveTo>
                  <a:lnTo>
                    <a:pt x="5" y="1"/>
                  </a:lnTo>
                  <a:lnTo>
                    <a:pt x="18" y="5"/>
                  </a:lnTo>
                  <a:lnTo>
                    <a:pt x="37" y="12"/>
                  </a:lnTo>
                  <a:lnTo>
                    <a:pt x="58" y="24"/>
                  </a:lnTo>
                  <a:lnTo>
                    <a:pt x="78" y="44"/>
                  </a:lnTo>
                  <a:lnTo>
                    <a:pt x="96" y="71"/>
                  </a:lnTo>
                  <a:lnTo>
                    <a:pt x="107" y="108"/>
                  </a:lnTo>
                  <a:lnTo>
                    <a:pt x="109" y="156"/>
                  </a:lnTo>
                  <a:lnTo>
                    <a:pt x="105" y="156"/>
                  </a:lnTo>
                  <a:lnTo>
                    <a:pt x="99" y="156"/>
                  </a:lnTo>
                  <a:lnTo>
                    <a:pt x="93" y="156"/>
                  </a:lnTo>
                  <a:lnTo>
                    <a:pt x="87" y="154"/>
                  </a:lnTo>
                  <a:lnTo>
                    <a:pt x="81" y="153"/>
                  </a:lnTo>
                  <a:lnTo>
                    <a:pt x="74" y="150"/>
                  </a:lnTo>
                  <a:lnTo>
                    <a:pt x="66" y="145"/>
                  </a:lnTo>
                  <a:lnTo>
                    <a:pt x="58" y="139"/>
                  </a:lnTo>
                  <a:lnTo>
                    <a:pt x="53" y="126"/>
                  </a:lnTo>
                  <a:lnTo>
                    <a:pt x="53" y="111"/>
                  </a:lnTo>
                  <a:lnTo>
                    <a:pt x="56" y="96"/>
                  </a:lnTo>
                  <a:lnTo>
                    <a:pt x="59" y="80"/>
                  </a:lnTo>
                  <a:lnTo>
                    <a:pt x="56" y="62"/>
                  </a:lnTo>
                  <a:lnTo>
                    <a:pt x="48" y="43"/>
                  </a:lnTo>
                  <a:lnTo>
                    <a:pt x="31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1" name="Freeform 33">
              <a:extLst>
                <a:ext uri="{FF2B5EF4-FFF2-40B4-BE49-F238E27FC236}">
                  <a16:creationId xmlns:a16="http://schemas.microsoft.com/office/drawing/2014/main" id="{0906E950-5AF6-43B5-8787-2B3AF64C5F7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828663">
              <a:off x="266" y="3592"/>
              <a:ext cx="66" cy="43"/>
            </a:xfrm>
            <a:custGeom>
              <a:avLst/>
              <a:gdLst>
                <a:gd name="T0" fmla="*/ 0 w 54"/>
                <a:gd name="T1" fmla="*/ 0 h 40"/>
                <a:gd name="T2" fmla="*/ 1 w 54"/>
                <a:gd name="T3" fmla="*/ 1 h 40"/>
                <a:gd name="T4" fmla="*/ 7 w 54"/>
                <a:gd name="T5" fmla="*/ 3 h 40"/>
                <a:gd name="T6" fmla="*/ 16 w 54"/>
                <a:gd name="T7" fmla="*/ 9 h 40"/>
                <a:gd name="T8" fmla="*/ 26 w 54"/>
                <a:gd name="T9" fmla="*/ 13 h 40"/>
                <a:gd name="T10" fmla="*/ 35 w 54"/>
                <a:gd name="T11" fmla="*/ 16 h 40"/>
                <a:gd name="T12" fmla="*/ 46 w 54"/>
                <a:gd name="T13" fmla="*/ 18 h 40"/>
                <a:gd name="T14" fmla="*/ 56 w 54"/>
                <a:gd name="T15" fmla="*/ 19 h 40"/>
                <a:gd name="T16" fmla="*/ 66 w 54"/>
                <a:gd name="T17" fmla="*/ 17 h 40"/>
                <a:gd name="T18" fmla="*/ 65 w 54"/>
                <a:gd name="T19" fmla="*/ 27 h 40"/>
                <a:gd name="T20" fmla="*/ 61 w 54"/>
                <a:gd name="T21" fmla="*/ 35 h 40"/>
                <a:gd name="T22" fmla="*/ 54 w 54"/>
                <a:gd name="T23" fmla="*/ 41 h 40"/>
                <a:gd name="T24" fmla="*/ 45 w 54"/>
                <a:gd name="T25" fmla="*/ 43 h 40"/>
                <a:gd name="T26" fmla="*/ 34 w 54"/>
                <a:gd name="T27" fmla="*/ 42 h 40"/>
                <a:gd name="T28" fmla="*/ 23 w 54"/>
                <a:gd name="T29" fmla="*/ 34 h 40"/>
                <a:gd name="T30" fmla="*/ 12 w 54"/>
                <a:gd name="T31" fmla="*/ 22 h 40"/>
                <a:gd name="T32" fmla="*/ 0 w 54"/>
                <a:gd name="T33" fmla="*/ 0 h 4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4" h="40">
                  <a:moveTo>
                    <a:pt x="0" y="0"/>
                  </a:moveTo>
                  <a:lnTo>
                    <a:pt x="1" y="1"/>
                  </a:lnTo>
                  <a:lnTo>
                    <a:pt x="6" y="3"/>
                  </a:lnTo>
                  <a:lnTo>
                    <a:pt x="13" y="8"/>
                  </a:lnTo>
                  <a:lnTo>
                    <a:pt x="21" y="12"/>
                  </a:lnTo>
                  <a:lnTo>
                    <a:pt x="29" y="15"/>
                  </a:lnTo>
                  <a:lnTo>
                    <a:pt x="38" y="17"/>
                  </a:lnTo>
                  <a:lnTo>
                    <a:pt x="46" y="18"/>
                  </a:lnTo>
                  <a:lnTo>
                    <a:pt x="54" y="16"/>
                  </a:lnTo>
                  <a:lnTo>
                    <a:pt x="53" y="25"/>
                  </a:lnTo>
                  <a:lnTo>
                    <a:pt x="50" y="33"/>
                  </a:lnTo>
                  <a:lnTo>
                    <a:pt x="44" y="38"/>
                  </a:lnTo>
                  <a:lnTo>
                    <a:pt x="37" y="40"/>
                  </a:lnTo>
                  <a:lnTo>
                    <a:pt x="28" y="39"/>
                  </a:lnTo>
                  <a:lnTo>
                    <a:pt x="19" y="32"/>
                  </a:lnTo>
                  <a:lnTo>
                    <a:pt x="10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2" name="Freeform 34">
              <a:extLst>
                <a:ext uri="{FF2B5EF4-FFF2-40B4-BE49-F238E27FC236}">
                  <a16:creationId xmlns:a16="http://schemas.microsoft.com/office/drawing/2014/main" id="{52943EE8-A71D-4CDB-94F3-4E1D309B65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" y="4110"/>
              <a:ext cx="118" cy="209"/>
            </a:xfrm>
            <a:custGeom>
              <a:avLst/>
              <a:gdLst>
                <a:gd name="T0" fmla="*/ 0 w 118"/>
                <a:gd name="T1" fmla="*/ 0 h 209"/>
                <a:gd name="T2" fmla="*/ 6 w 118"/>
                <a:gd name="T3" fmla="*/ 8 h 209"/>
                <a:gd name="T4" fmla="*/ 15 w 118"/>
                <a:gd name="T5" fmla="*/ 19 h 209"/>
                <a:gd name="T6" fmla="*/ 26 w 118"/>
                <a:gd name="T7" fmla="*/ 33 h 209"/>
                <a:gd name="T8" fmla="*/ 38 w 118"/>
                <a:gd name="T9" fmla="*/ 51 h 209"/>
                <a:gd name="T10" fmla="*/ 54 w 118"/>
                <a:gd name="T11" fmla="*/ 72 h 209"/>
                <a:gd name="T12" fmla="*/ 67 w 118"/>
                <a:gd name="T13" fmla="*/ 94 h 209"/>
                <a:gd name="T14" fmla="*/ 79 w 118"/>
                <a:gd name="T15" fmla="*/ 119 h 209"/>
                <a:gd name="T16" fmla="*/ 87 w 118"/>
                <a:gd name="T17" fmla="*/ 146 h 209"/>
                <a:gd name="T18" fmla="*/ 94 w 118"/>
                <a:gd name="T19" fmla="*/ 175 h 209"/>
                <a:gd name="T20" fmla="*/ 91 w 118"/>
                <a:gd name="T21" fmla="*/ 209 h 209"/>
                <a:gd name="T22" fmla="*/ 118 w 118"/>
                <a:gd name="T23" fmla="*/ 209 h 209"/>
                <a:gd name="T24" fmla="*/ 117 w 118"/>
                <a:gd name="T25" fmla="*/ 177 h 209"/>
                <a:gd name="T26" fmla="*/ 104 w 118"/>
                <a:gd name="T27" fmla="*/ 119 h 209"/>
                <a:gd name="T28" fmla="*/ 82 w 118"/>
                <a:gd name="T29" fmla="*/ 69 h 209"/>
                <a:gd name="T30" fmla="*/ 47 w 118"/>
                <a:gd name="T31" fmla="*/ 27 h 209"/>
                <a:gd name="T32" fmla="*/ 0 w 118"/>
                <a:gd name="T33" fmla="*/ 0 h 20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8" h="209">
                  <a:moveTo>
                    <a:pt x="0" y="0"/>
                  </a:moveTo>
                  <a:lnTo>
                    <a:pt x="6" y="8"/>
                  </a:lnTo>
                  <a:lnTo>
                    <a:pt x="15" y="19"/>
                  </a:lnTo>
                  <a:lnTo>
                    <a:pt x="26" y="33"/>
                  </a:lnTo>
                  <a:lnTo>
                    <a:pt x="38" y="51"/>
                  </a:lnTo>
                  <a:lnTo>
                    <a:pt x="54" y="72"/>
                  </a:lnTo>
                  <a:lnTo>
                    <a:pt x="67" y="94"/>
                  </a:lnTo>
                  <a:lnTo>
                    <a:pt x="79" y="119"/>
                  </a:lnTo>
                  <a:lnTo>
                    <a:pt x="87" y="146"/>
                  </a:lnTo>
                  <a:lnTo>
                    <a:pt x="94" y="175"/>
                  </a:lnTo>
                  <a:lnTo>
                    <a:pt x="91" y="209"/>
                  </a:lnTo>
                  <a:lnTo>
                    <a:pt x="118" y="209"/>
                  </a:lnTo>
                  <a:lnTo>
                    <a:pt x="117" y="177"/>
                  </a:lnTo>
                  <a:lnTo>
                    <a:pt x="104" y="119"/>
                  </a:lnTo>
                  <a:lnTo>
                    <a:pt x="82" y="69"/>
                  </a:lnTo>
                  <a:lnTo>
                    <a:pt x="47" y="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3" name="Freeform 35">
              <a:extLst>
                <a:ext uri="{FF2B5EF4-FFF2-40B4-BE49-F238E27FC236}">
                  <a16:creationId xmlns:a16="http://schemas.microsoft.com/office/drawing/2014/main" id="{98393AC2-EB16-4A83-B232-F17C5A7E8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68"/>
              <a:ext cx="130" cy="128"/>
            </a:xfrm>
            <a:custGeom>
              <a:avLst/>
              <a:gdLst>
                <a:gd name="T0" fmla="*/ 103 w 130"/>
                <a:gd name="T1" fmla="*/ 0 h 128"/>
                <a:gd name="T2" fmla="*/ 130 w 130"/>
                <a:gd name="T3" fmla="*/ 128 h 128"/>
                <a:gd name="T4" fmla="*/ 125 w 130"/>
                <a:gd name="T5" fmla="*/ 126 h 128"/>
                <a:gd name="T6" fmla="*/ 111 w 130"/>
                <a:gd name="T7" fmla="*/ 121 h 128"/>
                <a:gd name="T8" fmla="*/ 92 w 130"/>
                <a:gd name="T9" fmla="*/ 111 h 128"/>
                <a:gd name="T10" fmla="*/ 68 w 130"/>
                <a:gd name="T11" fmla="*/ 103 h 128"/>
                <a:gd name="T12" fmla="*/ 41 w 130"/>
                <a:gd name="T13" fmla="*/ 94 h 128"/>
                <a:gd name="T14" fmla="*/ 19 w 130"/>
                <a:gd name="T15" fmla="*/ 90 h 128"/>
                <a:gd name="T16" fmla="*/ 0 w 130"/>
                <a:gd name="T17" fmla="*/ 93 h 128"/>
                <a:gd name="T18" fmla="*/ 0 w 130"/>
                <a:gd name="T19" fmla="*/ 72 h 128"/>
                <a:gd name="T20" fmla="*/ 12 w 130"/>
                <a:gd name="T21" fmla="*/ 70 h 128"/>
                <a:gd name="T22" fmla="*/ 24 w 130"/>
                <a:gd name="T23" fmla="*/ 66 h 128"/>
                <a:gd name="T24" fmla="*/ 38 w 130"/>
                <a:gd name="T25" fmla="*/ 66 h 128"/>
                <a:gd name="T26" fmla="*/ 51 w 130"/>
                <a:gd name="T27" fmla="*/ 67 h 128"/>
                <a:gd name="T28" fmla="*/ 65 w 130"/>
                <a:gd name="T29" fmla="*/ 70 h 128"/>
                <a:gd name="T30" fmla="*/ 78 w 130"/>
                <a:gd name="T31" fmla="*/ 78 h 128"/>
                <a:gd name="T32" fmla="*/ 81 w 130"/>
                <a:gd name="T33" fmla="*/ 74 h 128"/>
                <a:gd name="T34" fmla="*/ 81 w 130"/>
                <a:gd name="T35" fmla="*/ 58 h 128"/>
                <a:gd name="T36" fmla="*/ 82 w 130"/>
                <a:gd name="T37" fmla="*/ 37 h 128"/>
                <a:gd name="T38" fmla="*/ 82 w 130"/>
                <a:gd name="T39" fmla="*/ 29 h 128"/>
                <a:gd name="T40" fmla="*/ 80 w 130"/>
                <a:gd name="T41" fmla="*/ 29 h 128"/>
                <a:gd name="T42" fmla="*/ 77 w 130"/>
                <a:gd name="T43" fmla="*/ 27 h 128"/>
                <a:gd name="T44" fmla="*/ 76 w 130"/>
                <a:gd name="T45" fmla="*/ 22 h 128"/>
                <a:gd name="T46" fmla="*/ 75 w 130"/>
                <a:gd name="T47" fmla="*/ 19 h 128"/>
                <a:gd name="T48" fmla="*/ 76 w 130"/>
                <a:gd name="T49" fmla="*/ 15 h 128"/>
                <a:gd name="T50" fmla="*/ 79 w 130"/>
                <a:gd name="T51" fmla="*/ 10 h 128"/>
                <a:gd name="T52" fmla="*/ 89 w 130"/>
                <a:gd name="T53" fmla="*/ 6 h 128"/>
                <a:gd name="T54" fmla="*/ 103 w 130"/>
                <a:gd name="T55" fmla="*/ 0 h 128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130" h="128">
                  <a:moveTo>
                    <a:pt x="103" y="0"/>
                  </a:moveTo>
                  <a:lnTo>
                    <a:pt x="130" y="128"/>
                  </a:lnTo>
                  <a:lnTo>
                    <a:pt x="125" y="126"/>
                  </a:lnTo>
                  <a:lnTo>
                    <a:pt x="111" y="121"/>
                  </a:lnTo>
                  <a:lnTo>
                    <a:pt x="92" y="111"/>
                  </a:lnTo>
                  <a:lnTo>
                    <a:pt x="68" y="103"/>
                  </a:lnTo>
                  <a:lnTo>
                    <a:pt x="41" y="94"/>
                  </a:lnTo>
                  <a:lnTo>
                    <a:pt x="19" y="90"/>
                  </a:lnTo>
                  <a:lnTo>
                    <a:pt x="0" y="93"/>
                  </a:lnTo>
                  <a:lnTo>
                    <a:pt x="0" y="72"/>
                  </a:lnTo>
                  <a:lnTo>
                    <a:pt x="12" y="70"/>
                  </a:lnTo>
                  <a:lnTo>
                    <a:pt x="24" y="66"/>
                  </a:lnTo>
                  <a:lnTo>
                    <a:pt x="38" y="66"/>
                  </a:lnTo>
                  <a:lnTo>
                    <a:pt x="51" y="67"/>
                  </a:lnTo>
                  <a:lnTo>
                    <a:pt x="65" y="70"/>
                  </a:lnTo>
                  <a:lnTo>
                    <a:pt x="78" y="78"/>
                  </a:lnTo>
                  <a:lnTo>
                    <a:pt x="81" y="74"/>
                  </a:lnTo>
                  <a:lnTo>
                    <a:pt x="81" y="58"/>
                  </a:lnTo>
                  <a:lnTo>
                    <a:pt x="82" y="37"/>
                  </a:lnTo>
                  <a:lnTo>
                    <a:pt x="82" y="29"/>
                  </a:lnTo>
                  <a:lnTo>
                    <a:pt x="80" y="29"/>
                  </a:lnTo>
                  <a:lnTo>
                    <a:pt x="77" y="27"/>
                  </a:lnTo>
                  <a:lnTo>
                    <a:pt x="76" y="22"/>
                  </a:lnTo>
                  <a:lnTo>
                    <a:pt x="75" y="19"/>
                  </a:lnTo>
                  <a:lnTo>
                    <a:pt x="76" y="15"/>
                  </a:lnTo>
                  <a:lnTo>
                    <a:pt x="79" y="10"/>
                  </a:lnTo>
                  <a:lnTo>
                    <a:pt x="89" y="6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4" name="Freeform 36">
              <a:extLst>
                <a:ext uri="{FF2B5EF4-FFF2-40B4-BE49-F238E27FC236}">
                  <a16:creationId xmlns:a16="http://schemas.microsoft.com/office/drawing/2014/main" id="{95717DA6-7529-49D6-95E5-0EEBE3A671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949"/>
              <a:ext cx="47" cy="86"/>
            </a:xfrm>
            <a:custGeom>
              <a:avLst/>
              <a:gdLst>
                <a:gd name="T0" fmla="*/ 37 w 47"/>
                <a:gd name="T1" fmla="*/ 0 h 86"/>
                <a:gd name="T2" fmla="*/ 15 w 47"/>
                <a:gd name="T3" fmla="*/ 37 h 86"/>
                <a:gd name="T4" fmla="*/ 0 w 47"/>
                <a:gd name="T5" fmla="*/ 59 h 86"/>
                <a:gd name="T6" fmla="*/ 0 w 47"/>
                <a:gd name="T7" fmla="*/ 86 h 86"/>
                <a:gd name="T8" fmla="*/ 8 w 47"/>
                <a:gd name="T9" fmla="*/ 82 h 86"/>
                <a:gd name="T10" fmla="*/ 20 w 47"/>
                <a:gd name="T11" fmla="*/ 73 h 86"/>
                <a:gd name="T12" fmla="*/ 33 w 47"/>
                <a:gd name="T13" fmla="*/ 63 h 86"/>
                <a:gd name="T14" fmla="*/ 42 w 47"/>
                <a:gd name="T15" fmla="*/ 51 h 86"/>
                <a:gd name="T16" fmla="*/ 47 w 47"/>
                <a:gd name="T17" fmla="*/ 36 h 86"/>
                <a:gd name="T18" fmla="*/ 46 w 47"/>
                <a:gd name="T19" fmla="*/ 19 h 86"/>
                <a:gd name="T20" fmla="*/ 37 w 47"/>
                <a:gd name="T21" fmla="*/ 0 h 8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47" h="86">
                  <a:moveTo>
                    <a:pt x="37" y="0"/>
                  </a:moveTo>
                  <a:lnTo>
                    <a:pt x="15" y="37"/>
                  </a:lnTo>
                  <a:lnTo>
                    <a:pt x="0" y="59"/>
                  </a:lnTo>
                  <a:lnTo>
                    <a:pt x="0" y="86"/>
                  </a:lnTo>
                  <a:lnTo>
                    <a:pt x="8" y="82"/>
                  </a:lnTo>
                  <a:lnTo>
                    <a:pt x="20" y="73"/>
                  </a:lnTo>
                  <a:lnTo>
                    <a:pt x="33" y="63"/>
                  </a:lnTo>
                  <a:lnTo>
                    <a:pt x="42" y="51"/>
                  </a:lnTo>
                  <a:lnTo>
                    <a:pt x="47" y="36"/>
                  </a:lnTo>
                  <a:lnTo>
                    <a:pt x="46" y="19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5" name="Freeform 37">
              <a:extLst>
                <a:ext uri="{FF2B5EF4-FFF2-40B4-BE49-F238E27FC236}">
                  <a16:creationId xmlns:a16="http://schemas.microsoft.com/office/drawing/2014/main" id="{FF2E201E-C78A-42E0-A2A8-DD633E2D9A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3239"/>
              <a:ext cx="497" cy="740"/>
            </a:xfrm>
            <a:custGeom>
              <a:avLst/>
              <a:gdLst>
                <a:gd name="T0" fmla="*/ 0 w 497"/>
                <a:gd name="T1" fmla="*/ 13 h 740"/>
                <a:gd name="T2" fmla="*/ 41 w 497"/>
                <a:gd name="T3" fmla="*/ 4 h 740"/>
                <a:gd name="T4" fmla="*/ 101 w 497"/>
                <a:gd name="T5" fmla="*/ 0 h 740"/>
                <a:gd name="T6" fmla="*/ 170 w 497"/>
                <a:gd name="T7" fmla="*/ 4 h 740"/>
                <a:gd name="T8" fmla="*/ 248 w 497"/>
                <a:gd name="T9" fmla="*/ 21 h 740"/>
                <a:gd name="T10" fmla="*/ 323 w 497"/>
                <a:gd name="T11" fmla="*/ 50 h 740"/>
                <a:gd name="T12" fmla="*/ 382 w 497"/>
                <a:gd name="T13" fmla="*/ 90 h 740"/>
                <a:gd name="T14" fmla="*/ 428 w 497"/>
                <a:gd name="T15" fmla="*/ 141 h 740"/>
                <a:gd name="T16" fmla="*/ 463 w 497"/>
                <a:gd name="T17" fmla="*/ 199 h 740"/>
                <a:gd name="T18" fmla="*/ 485 w 497"/>
                <a:gd name="T19" fmla="*/ 262 h 740"/>
                <a:gd name="T20" fmla="*/ 496 w 497"/>
                <a:gd name="T21" fmla="*/ 327 h 740"/>
                <a:gd name="T22" fmla="*/ 497 w 497"/>
                <a:gd name="T23" fmla="*/ 396 h 740"/>
                <a:gd name="T24" fmla="*/ 487 w 497"/>
                <a:gd name="T25" fmla="*/ 462 h 740"/>
                <a:gd name="T26" fmla="*/ 470 w 497"/>
                <a:gd name="T27" fmla="*/ 527 h 740"/>
                <a:gd name="T28" fmla="*/ 443 w 497"/>
                <a:gd name="T29" fmla="*/ 586 h 740"/>
                <a:gd name="T30" fmla="*/ 406 w 497"/>
                <a:gd name="T31" fmla="*/ 639 h 740"/>
                <a:gd name="T32" fmla="*/ 364 w 497"/>
                <a:gd name="T33" fmla="*/ 683 h 740"/>
                <a:gd name="T34" fmla="*/ 315 w 497"/>
                <a:gd name="T35" fmla="*/ 715 h 740"/>
                <a:gd name="T36" fmla="*/ 259 w 497"/>
                <a:gd name="T37" fmla="*/ 736 h 740"/>
                <a:gd name="T38" fmla="*/ 198 w 497"/>
                <a:gd name="T39" fmla="*/ 740 h 740"/>
                <a:gd name="T40" fmla="*/ 131 w 497"/>
                <a:gd name="T41" fmla="*/ 727 h 740"/>
                <a:gd name="T42" fmla="*/ 167 w 497"/>
                <a:gd name="T43" fmla="*/ 728 h 740"/>
                <a:gd name="T44" fmla="*/ 204 w 497"/>
                <a:gd name="T45" fmla="*/ 718 h 740"/>
                <a:gd name="T46" fmla="*/ 238 w 497"/>
                <a:gd name="T47" fmla="*/ 700 h 740"/>
                <a:gd name="T48" fmla="*/ 272 w 497"/>
                <a:gd name="T49" fmla="*/ 670 h 740"/>
                <a:gd name="T50" fmla="*/ 304 w 497"/>
                <a:gd name="T51" fmla="*/ 635 h 740"/>
                <a:gd name="T52" fmla="*/ 333 w 497"/>
                <a:gd name="T53" fmla="*/ 594 h 740"/>
                <a:gd name="T54" fmla="*/ 358 w 497"/>
                <a:gd name="T55" fmla="*/ 549 h 740"/>
                <a:gd name="T56" fmla="*/ 381 w 497"/>
                <a:gd name="T57" fmla="*/ 500 h 740"/>
                <a:gd name="T58" fmla="*/ 396 w 497"/>
                <a:gd name="T59" fmla="*/ 449 h 740"/>
                <a:gd name="T60" fmla="*/ 408 w 497"/>
                <a:gd name="T61" fmla="*/ 397 h 740"/>
                <a:gd name="T62" fmla="*/ 414 w 497"/>
                <a:gd name="T63" fmla="*/ 346 h 740"/>
                <a:gd name="T64" fmla="*/ 412 w 497"/>
                <a:gd name="T65" fmla="*/ 296 h 740"/>
                <a:gd name="T66" fmla="*/ 402 w 497"/>
                <a:gd name="T67" fmla="*/ 251 h 740"/>
                <a:gd name="T68" fmla="*/ 384 w 497"/>
                <a:gd name="T69" fmla="*/ 208 h 740"/>
                <a:gd name="T70" fmla="*/ 357 w 497"/>
                <a:gd name="T71" fmla="*/ 172 h 740"/>
                <a:gd name="T72" fmla="*/ 320 w 497"/>
                <a:gd name="T73" fmla="*/ 142 h 740"/>
                <a:gd name="T74" fmla="*/ 260 w 497"/>
                <a:gd name="T75" fmla="*/ 107 h 740"/>
                <a:gd name="T76" fmla="*/ 203 w 497"/>
                <a:gd name="T77" fmla="*/ 82 h 740"/>
                <a:gd name="T78" fmla="*/ 154 w 497"/>
                <a:gd name="T79" fmla="*/ 65 h 740"/>
                <a:gd name="T80" fmla="*/ 108 w 497"/>
                <a:gd name="T81" fmla="*/ 56 h 740"/>
                <a:gd name="T82" fmla="*/ 68 w 497"/>
                <a:gd name="T83" fmla="*/ 55 h 740"/>
                <a:gd name="T84" fmla="*/ 32 w 497"/>
                <a:gd name="T85" fmla="*/ 61 h 740"/>
                <a:gd name="T86" fmla="*/ 0 w 497"/>
                <a:gd name="T87" fmla="*/ 70 h 740"/>
                <a:gd name="T88" fmla="*/ 0 w 497"/>
                <a:gd name="T89" fmla="*/ 13 h 740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497" h="740">
                  <a:moveTo>
                    <a:pt x="0" y="13"/>
                  </a:moveTo>
                  <a:lnTo>
                    <a:pt x="41" y="4"/>
                  </a:lnTo>
                  <a:lnTo>
                    <a:pt x="101" y="0"/>
                  </a:lnTo>
                  <a:lnTo>
                    <a:pt x="170" y="4"/>
                  </a:lnTo>
                  <a:lnTo>
                    <a:pt x="248" y="21"/>
                  </a:lnTo>
                  <a:lnTo>
                    <a:pt x="323" y="50"/>
                  </a:lnTo>
                  <a:lnTo>
                    <a:pt x="382" y="90"/>
                  </a:lnTo>
                  <a:lnTo>
                    <a:pt x="428" y="141"/>
                  </a:lnTo>
                  <a:lnTo>
                    <a:pt x="463" y="199"/>
                  </a:lnTo>
                  <a:lnTo>
                    <a:pt x="485" y="262"/>
                  </a:lnTo>
                  <a:lnTo>
                    <a:pt x="496" y="327"/>
                  </a:lnTo>
                  <a:lnTo>
                    <a:pt x="497" y="396"/>
                  </a:lnTo>
                  <a:lnTo>
                    <a:pt x="487" y="462"/>
                  </a:lnTo>
                  <a:lnTo>
                    <a:pt x="470" y="527"/>
                  </a:lnTo>
                  <a:lnTo>
                    <a:pt x="443" y="586"/>
                  </a:lnTo>
                  <a:lnTo>
                    <a:pt x="406" y="639"/>
                  </a:lnTo>
                  <a:lnTo>
                    <a:pt x="364" y="683"/>
                  </a:lnTo>
                  <a:lnTo>
                    <a:pt x="315" y="715"/>
                  </a:lnTo>
                  <a:lnTo>
                    <a:pt x="259" y="736"/>
                  </a:lnTo>
                  <a:lnTo>
                    <a:pt x="198" y="740"/>
                  </a:lnTo>
                  <a:lnTo>
                    <a:pt x="131" y="727"/>
                  </a:lnTo>
                  <a:lnTo>
                    <a:pt x="167" y="728"/>
                  </a:lnTo>
                  <a:lnTo>
                    <a:pt x="204" y="718"/>
                  </a:lnTo>
                  <a:lnTo>
                    <a:pt x="238" y="700"/>
                  </a:lnTo>
                  <a:lnTo>
                    <a:pt x="272" y="670"/>
                  </a:lnTo>
                  <a:lnTo>
                    <a:pt x="304" y="635"/>
                  </a:lnTo>
                  <a:lnTo>
                    <a:pt x="333" y="594"/>
                  </a:lnTo>
                  <a:lnTo>
                    <a:pt x="358" y="549"/>
                  </a:lnTo>
                  <a:lnTo>
                    <a:pt x="381" y="500"/>
                  </a:lnTo>
                  <a:lnTo>
                    <a:pt x="396" y="449"/>
                  </a:lnTo>
                  <a:lnTo>
                    <a:pt x="408" y="397"/>
                  </a:lnTo>
                  <a:lnTo>
                    <a:pt x="414" y="346"/>
                  </a:lnTo>
                  <a:lnTo>
                    <a:pt x="412" y="296"/>
                  </a:lnTo>
                  <a:lnTo>
                    <a:pt x="402" y="251"/>
                  </a:lnTo>
                  <a:lnTo>
                    <a:pt x="384" y="208"/>
                  </a:lnTo>
                  <a:lnTo>
                    <a:pt x="357" y="172"/>
                  </a:lnTo>
                  <a:lnTo>
                    <a:pt x="320" y="142"/>
                  </a:lnTo>
                  <a:lnTo>
                    <a:pt x="260" y="107"/>
                  </a:lnTo>
                  <a:lnTo>
                    <a:pt x="203" y="82"/>
                  </a:lnTo>
                  <a:lnTo>
                    <a:pt x="154" y="65"/>
                  </a:lnTo>
                  <a:lnTo>
                    <a:pt x="108" y="56"/>
                  </a:lnTo>
                  <a:lnTo>
                    <a:pt x="68" y="55"/>
                  </a:lnTo>
                  <a:lnTo>
                    <a:pt x="32" y="61"/>
                  </a:lnTo>
                  <a:lnTo>
                    <a:pt x="0" y="70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6" name="Freeform 38">
              <a:extLst>
                <a:ext uri="{FF2B5EF4-FFF2-40B4-BE49-F238E27FC236}">
                  <a16:creationId xmlns:a16="http://schemas.microsoft.com/office/drawing/2014/main" id="{23B1BDC2-76D5-48DC-8B73-972A3495C60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584153">
              <a:off x="20" y="410"/>
              <a:ext cx="344" cy="245"/>
            </a:xfrm>
            <a:custGeom>
              <a:avLst/>
              <a:gdLst>
                <a:gd name="T0" fmla="*/ 0 w 257"/>
                <a:gd name="T1" fmla="*/ 0 h 237"/>
                <a:gd name="T2" fmla="*/ 0 w 257"/>
                <a:gd name="T3" fmla="*/ 26 h 237"/>
                <a:gd name="T4" fmla="*/ 4 w 257"/>
                <a:gd name="T5" fmla="*/ 52 h 237"/>
                <a:gd name="T6" fmla="*/ 8 w 257"/>
                <a:gd name="T7" fmla="*/ 78 h 237"/>
                <a:gd name="T8" fmla="*/ 15 w 257"/>
                <a:gd name="T9" fmla="*/ 101 h 237"/>
                <a:gd name="T10" fmla="*/ 24 w 257"/>
                <a:gd name="T11" fmla="*/ 123 h 237"/>
                <a:gd name="T12" fmla="*/ 36 w 257"/>
                <a:gd name="T13" fmla="*/ 146 h 237"/>
                <a:gd name="T14" fmla="*/ 51 w 257"/>
                <a:gd name="T15" fmla="*/ 166 h 237"/>
                <a:gd name="T16" fmla="*/ 68 w 257"/>
                <a:gd name="T17" fmla="*/ 184 h 237"/>
                <a:gd name="T18" fmla="*/ 90 w 257"/>
                <a:gd name="T19" fmla="*/ 201 h 237"/>
                <a:gd name="T20" fmla="*/ 115 w 257"/>
                <a:gd name="T21" fmla="*/ 215 h 237"/>
                <a:gd name="T22" fmla="*/ 142 w 257"/>
                <a:gd name="T23" fmla="*/ 226 h 237"/>
                <a:gd name="T24" fmla="*/ 175 w 257"/>
                <a:gd name="T25" fmla="*/ 236 h 237"/>
                <a:gd name="T26" fmla="*/ 211 w 257"/>
                <a:gd name="T27" fmla="*/ 242 h 237"/>
                <a:gd name="T28" fmla="*/ 252 w 257"/>
                <a:gd name="T29" fmla="*/ 245 h 237"/>
                <a:gd name="T30" fmla="*/ 294 w 257"/>
                <a:gd name="T31" fmla="*/ 244 h 237"/>
                <a:gd name="T32" fmla="*/ 344 w 257"/>
                <a:gd name="T33" fmla="*/ 240 h 237"/>
                <a:gd name="T34" fmla="*/ 300 w 257"/>
                <a:gd name="T35" fmla="*/ 235 h 237"/>
                <a:gd name="T36" fmla="*/ 261 w 257"/>
                <a:gd name="T37" fmla="*/ 227 h 237"/>
                <a:gd name="T38" fmla="*/ 228 w 257"/>
                <a:gd name="T39" fmla="*/ 219 h 237"/>
                <a:gd name="T40" fmla="*/ 198 w 257"/>
                <a:gd name="T41" fmla="*/ 211 h 237"/>
                <a:gd name="T42" fmla="*/ 171 w 257"/>
                <a:gd name="T43" fmla="*/ 200 h 237"/>
                <a:gd name="T44" fmla="*/ 150 w 257"/>
                <a:gd name="T45" fmla="*/ 188 h 237"/>
                <a:gd name="T46" fmla="*/ 130 w 257"/>
                <a:gd name="T47" fmla="*/ 175 h 237"/>
                <a:gd name="T48" fmla="*/ 112 w 257"/>
                <a:gd name="T49" fmla="*/ 160 h 237"/>
                <a:gd name="T50" fmla="*/ 96 w 257"/>
                <a:gd name="T51" fmla="*/ 146 h 237"/>
                <a:gd name="T52" fmla="*/ 82 w 257"/>
                <a:gd name="T53" fmla="*/ 129 h 237"/>
                <a:gd name="T54" fmla="*/ 70 w 257"/>
                <a:gd name="T55" fmla="*/ 111 h 237"/>
                <a:gd name="T56" fmla="*/ 58 w 257"/>
                <a:gd name="T57" fmla="*/ 91 h 237"/>
                <a:gd name="T58" fmla="*/ 44 w 257"/>
                <a:gd name="T59" fmla="*/ 71 h 237"/>
                <a:gd name="T60" fmla="*/ 31 w 257"/>
                <a:gd name="T61" fmla="*/ 49 h 237"/>
                <a:gd name="T62" fmla="*/ 16 w 257"/>
                <a:gd name="T63" fmla="*/ 25 h 237"/>
                <a:gd name="T64" fmla="*/ 0 w 257"/>
                <a:gd name="T65" fmla="*/ 0 h 2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57" h="237">
                  <a:moveTo>
                    <a:pt x="0" y="0"/>
                  </a:moveTo>
                  <a:lnTo>
                    <a:pt x="0" y="25"/>
                  </a:lnTo>
                  <a:lnTo>
                    <a:pt x="3" y="50"/>
                  </a:lnTo>
                  <a:lnTo>
                    <a:pt x="6" y="75"/>
                  </a:lnTo>
                  <a:lnTo>
                    <a:pt x="11" y="98"/>
                  </a:lnTo>
                  <a:lnTo>
                    <a:pt x="18" y="119"/>
                  </a:lnTo>
                  <a:lnTo>
                    <a:pt x="27" y="141"/>
                  </a:lnTo>
                  <a:lnTo>
                    <a:pt x="38" y="161"/>
                  </a:lnTo>
                  <a:lnTo>
                    <a:pt x="51" y="178"/>
                  </a:lnTo>
                  <a:lnTo>
                    <a:pt x="67" y="194"/>
                  </a:lnTo>
                  <a:lnTo>
                    <a:pt x="86" y="208"/>
                  </a:lnTo>
                  <a:lnTo>
                    <a:pt x="106" y="219"/>
                  </a:lnTo>
                  <a:lnTo>
                    <a:pt x="131" y="228"/>
                  </a:lnTo>
                  <a:lnTo>
                    <a:pt x="158" y="234"/>
                  </a:lnTo>
                  <a:lnTo>
                    <a:pt x="188" y="237"/>
                  </a:lnTo>
                  <a:lnTo>
                    <a:pt x="220" y="236"/>
                  </a:lnTo>
                  <a:lnTo>
                    <a:pt x="257" y="232"/>
                  </a:lnTo>
                  <a:lnTo>
                    <a:pt x="224" y="227"/>
                  </a:lnTo>
                  <a:lnTo>
                    <a:pt x="195" y="220"/>
                  </a:lnTo>
                  <a:lnTo>
                    <a:pt x="170" y="212"/>
                  </a:lnTo>
                  <a:lnTo>
                    <a:pt x="148" y="204"/>
                  </a:lnTo>
                  <a:lnTo>
                    <a:pt x="128" y="193"/>
                  </a:lnTo>
                  <a:lnTo>
                    <a:pt x="112" y="182"/>
                  </a:lnTo>
                  <a:lnTo>
                    <a:pt x="97" y="169"/>
                  </a:lnTo>
                  <a:lnTo>
                    <a:pt x="84" y="155"/>
                  </a:lnTo>
                  <a:lnTo>
                    <a:pt x="72" y="141"/>
                  </a:lnTo>
                  <a:lnTo>
                    <a:pt x="61" y="125"/>
                  </a:lnTo>
                  <a:lnTo>
                    <a:pt x="52" y="107"/>
                  </a:lnTo>
                  <a:lnTo>
                    <a:pt x="43" y="88"/>
                  </a:lnTo>
                  <a:lnTo>
                    <a:pt x="33" y="69"/>
                  </a:lnTo>
                  <a:lnTo>
                    <a:pt x="23" y="47"/>
                  </a:lnTo>
                  <a:lnTo>
                    <a:pt x="12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7" name="Freeform 39">
              <a:extLst>
                <a:ext uri="{FF2B5EF4-FFF2-40B4-BE49-F238E27FC236}">
                  <a16:creationId xmlns:a16="http://schemas.microsoft.com/office/drawing/2014/main" id="{DE0205D8-04E0-418C-9E4D-C6A9436415A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584153">
              <a:off x="242" y="756"/>
              <a:ext cx="167" cy="115"/>
            </a:xfrm>
            <a:custGeom>
              <a:avLst/>
              <a:gdLst>
                <a:gd name="T0" fmla="*/ 104 w 124"/>
                <a:gd name="T1" fmla="*/ 0 h 110"/>
                <a:gd name="T2" fmla="*/ 167 w 124"/>
                <a:gd name="T3" fmla="*/ 113 h 110"/>
                <a:gd name="T4" fmla="*/ 162 w 124"/>
                <a:gd name="T5" fmla="*/ 112 h 110"/>
                <a:gd name="T6" fmla="*/ 144 w 124"/>
                <a:gd name="T7" fmla="*/ 110 h 110"/>
                <a:gd name="T8" fmla="*/ 120 w 124"/>
                <a:gd name="T9" fmla="*/ 106 h 110"/>
                <a:gd name="T10" fmla="*/ 92 w 124"/>
                <a:gd name="T11" fmla="*/ 104 h 110"/>
                <a:gd name="T12" fmla="*/ 61 w 124"/>
                <a:gd name="T13" fmla="*/ 101 h 110"/>
                <a:gd name="T14" fmla="*/ 34 w 124"/>
                <a:gd name="T15" fmla="*/ 102 h 110"/>
                <a:gd name="T16" fmla="*/ 12 w 124"/>
                <a:gd name="T17" fmla="*/ 107 h 110"/>
                <a:gd name="T18" fmla="*/ 0 w 124"/>
                <a:gd name="T19" fmla="*/ 115 h 110"/>
                <a:gd name="T20" fmla="*/ 5 w 124"/>
                <a:gd name="T21" fmla="*/ 102 h 110"/>
                <a:gd name="T22" fmla="*/ 11 w 124"/>
                <a:gd name="T23" fmla="*/ 93 h 110"/>
                <a:gd name="T24" fmla="*/ 22 w 124"/>
                <a:gd name="T25" fmla="*/ 86 h 110"/>
                <a:gd name="T26" fmla="*/ 34 w 124"/>
                <a:gd name="T27" fmla="*/ 79 h 110"/>
                <a:gd name="T28" fmla="*/ 48 w 124"/>
                <a:gd name="T29" fmla="*/ 75 h 110"/>
                <a:gd name="T30" fmla="*/ 63 w 124"/>
                <a:gd name="T31" fmla="*/ 74 h 110"/>
                <a:gd name="T32" fmla="*/ 79 w 124"/>
                <a:gd name="T33" fmla="*/ 74 h 110"/>
                <a:gd name="T34" fmla="*/ 97 w 124"/>
                <a:gd name="T35" fmla="*/ 77 h 110"/>
                <a:gd name="T36" fmla="*/ 98 w 124"/>
                <a:gd name="T37" fmla="*/ 74 h 110"/>
                <a:gd name="T38" fmla="*/ 94 w 124"/>
                <a:gd name="T39" fmla="*/ 59 h 110"/>
                <a:gd name="T40" fmla="*/ 90 w 124"/>
                <a:gd name="T41" fmla="*/ 40 h 110"/>
                <a:gd name="T42" fmla="*/ 88 w 124"/>
                <a:gd name="T43" fmla="*/ 31 h 110"/>
                <a:gd name="T44" fmla="*/ 85 w 124"/>
                <a:gd name="T45" fmla="*/ 31 h 110"/>
                <a:gd name="T46" fmla="*/ 82 w 124"/>
                <a:gd name="T47" fmla="*/ 30 h 110"/>
                <a:gd name="T48" fmla="*/ 79 w 124"/>
                <a:gd name="T49" fmla="*/ 27 h 110"/>
                <a:gd name="T50" fmla="*/ 77 w 124"/>
                <a:gd name="T51" fmla="*/ 24 h 110"/>
                <a:gd name="T52" fmla="*/ 77 w 124"/>
                <a:gd name="T53" fmla="*/ 20 h 110"/>
                <a:gd name="T54" fmla="*/ 79 w 124"/>
                <a:gd name="T55" fmla="*/ 15 h 110"/>
                <a:gd name="T56" fmla="*/ 89 w 124"/>
                <a:gd name="T57" fmla="*/ 8 h 110"/>
                <a:gd name="T58" fmla="*/ 104 w 124"/>
                <a:gd name="T59" fmla="*/ 0 h 110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124" h="110">
                  <a:moveTo>
                    <a:pt x="77" y="0"/>
                  </a:moveTo>
                  <a:lnTo>
                    <a:pt x="124" y="108"/>
                  </a:lnTo>
                  <a:lnTo>
                    <a:pt x="120" y="107"/>
                  </a:lnTo>
                  <a:lnTo>
                    <a:pt x="107" y="105"/>
                  </a:lnTo>
                  <a:lnTo>
                    <a:pt x="89" y="101"/>
                  </a:lnTo>
                  <a:lnTo>
                    <a:pt x="68" y="99"/>
                  </a:lnTo>
                  <a:lnTo>
                    <a:pt x="45" y="97"/>
                  </a:lnTo>
                  <a:lnTo>
                    <a:pt x="25" y="98"/>
                  </a:lnTo>
                  <a:lnTo>
                    <a:pt x="9" y="102"/>
                  </a:lnTo>
                  <a:lnTo>
                    <a:pt x="0" y="110"/>
                  </a:lnTo>
                  <a:lnTo>
                    <a:pt x="4" y="98"/>
                  </a:lnTo>
                  <a:lnTo>
                    <a:pt x="8" y="89"/>
                  </a:lnTo>
                  <a:lnTo>
                    <a:pt x="16" y="82"/>
                  </a:lnTo>
                  <a:lnTo>
                    <a:pt x="25" y="76"/>
                  </a:lnTo>
                  <a:lnTo>
                    <a:pt x="36" y="72"/>
                  </a:lnTo>
                  <a:lnTo>
                    <a:pt x="47" y="71"/>
                  </a:lnTo>
                  <a:lnTo>
                    <a:pt x="59" y="71"/>
                  </a:lnTo>
                  <a:lnTo>
                    <a:pt x="72" y="74"/>
                  </a:lnTo>
                  <a:lnTo>
                    <a:pt x="73" y="71"/>
                  </a:lnTo>
                  <a:lnTo>
                    <a:pt x="70" y="56"/>
                  </a:lnTo>
                  <a:lnTo>
                    <a:pt x="67" y="38"/>
                  </a:lnTo>
                  <a:lnTo>
                    <a:pt x="65" y="30"/>
                  </a:lnTo>
                  <a:lnTo>
                    <a:pt x="63" y="30"/>
                  </a:lnTo>
                  <a:lnTo>
                    <a:pt x="61" y="29"/>
                  </a:lnTo>
                  <a:lnTo>
                    <a:pt x="59" y="26"/>
                  </a:lnTo>
                  <a:lnTo>
                    <a:pt x="57" y="23"/>
                  </a:lnTo>
                  <a:lnTo>
                    <a:pt x="57" y="19"/>
                  </a:lnTo>
                  <a:lnTo>
                    <a:pt x="59" y="14"/>
                  </a:lnTo>
                  <a:lnTo>
                    <a:pt x="66" y="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8" name="Freeform 40">
              <a:extLst>
                <a:ext uri="{FF2B5EF4-FFF2-40B4-BE49-F238E27FC236}">
                  <a16:creationId xmlns:a16="http://schemas.microsoft.com/office/drawing/2014/main" id="{CA48C5C3-3EB1-4330-B1AD-1C30246D6FEC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584153">
              <a:off x="574" y="286"/>
              <a:ext cx="147" cy="160"/>
            </a:xfrm>
            <a:custGeom>
              <a:avLst/>
              <a:gdLst>
                <a:gd name="T0" fmla="*/ 0 w 109"/>
                <a:gd name="T1" fmla="*/ 0 h 156"/>
                <a:gd name="T2" fmla="*/ 7 w 109"/>
                <a:gd name="T3" fmla="*/ 1 h 156"/>
                <a:gd name="T4" fmla="*/ 24 w 109"/>
                <a:gd name="T5" fmla="*/ 5 h 156"/>
                <a:gd name="T6" fmla="*/ 50 w 109"/>
                <a:gd name="T7" fmla="*/ 12 h 156"/>
                <a:gd name="T8" fmla="*/ 78 w 109"/>
                <a:gd name="T9" fmla="*/ 25 h 156"/>
                <a:gd name="T10" fmla="*/ 105 w 109"/>
                <a:gd name="T11" fmla="*/ 45 h 156"/>
                <a:gd name="T12" fmla="*/ 129 w 109"/>
                <a:gd name="T13" fmla="*/ 73 h 156"/>
                <a:gd name="T14" fmla="*/ 144 w 109"/>
                <a:gd name="T15" fmla="*/ 111 h 156"/>
                <a:gd name="T16" fmla="*/ 147 w 109"/>
                <a:gd name="T17" fmla="*/ 160 h 156"/>
                <a:gd name="T18" fmla="*/ 142 w 109"/>
                <a:gd name="T19" fmla="*/ 160 h 156"/>
                <a:gd name="T20" fmla="*/ 134 w 109"/>
                <a:gd name="T21" fmla="*/ 160 h 156"/>
                <a:gd name="T22" fmla="*/ 125 w 109"/>
                <a:gd name="T23" fmla="*/ 160 h 156"/>
                <a:gd name="T24" fmla="*/ 117 w 109"/>
                <a:gd name="T25" fmla="*/ 158 h 156"/>
                <a:gd name="T26" fmla="*/ 109 w 109"/>
                <a:gd name="T27" fmla="*/ 157 h 156"/>
                <a:gd name="T28" fmla="*/ 100 w 109"/>
                <a:gd name="T29" fmla="*/ 154 h 156"/>
                <a:gd name="T30" fmla="*/ 89 w 109"/>
                <a:gd name="T31" fmla="*/ 149 h 156"/>
                <a:gd name="T32" fmla="*/ 78 w 109"/>
                <a:gd name="T33" fmla="*/ 143 h 156"/>
                <a:gd name="T34" fmla="*/ 71 w 109"/>
                <a:gd name="T35" fmla="*/ 129 h 156"/>
                <a:gd name="T36" fmla="*/ 71 w 109"/>
                <a:gd name="T37" fmla="*/ 114 h 156"/>
                <a:gd name="T38" fmla="*/ 76 w 109"/>
                <a:gd name="T39" fmla="*/ 98 h 156"/>
                <a:gd name="T40" fmla="*/ 80 w 109"/>
                <a:gd name="T41" fmla="*/ 82 h 156"/>
                <a:gd name="T42" fmla="*/ 76 w 109"/>
                <a:gd name="T43" fmla="*/ 64 h 156"/>
                <a:gd name="T44" fmla="*/ 65 w 109"/>
                <a:gd name="T45" fmla="*/ 44 h 156"/>
                <a:gd name="T46" fmla="*/ 42 w 109"/>
                <a:gd name="T47" fmla="*/ 24 h 156"/>
                <a:gd name="T48" fmla="*/ 0 w 109"/>
                <a:gd name="T49" fmla="*/ 0 h 15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09" h="156">
                  <a:moveTo>
                    <a:pt x="0" y="0"/>
                  </a:moveTo>
                  <a:lnTo>
                    <a:pt x="5" y="1"/>
                  </a:lnTo>
                  <a:lnTo>
                    <a:pt x="18" y="5"/>
                  </a:lnTo>
                  <a:lnTo>
                    <a:pt x="37" y="12"/>
                  </a:lnTo>
                  <a:lnTo>
                    <a:pt x="58" y="24"/>
                  </a:lnTo>
                  <a:lnTo>
                    <a:pt x="78" y="44"/>
                  </a:lnTo>
                  <a:lnTo>
                    <a:pt x="96" y="71"/>
                  </a:lnTo>
                  <a:lnTo>
                    <a:pt x="107" y="108"/>
                  </a:lnTo>
                  <a:lnTo>
                    <a:pt x="109" y="156"/>
                  </a:lnTo>
                  <a:lnTo>
                    <a:pt x="105" y="156"/>
                  </a:lnTo>
                  <a:lnTo>
                    <a:pt x="99" y="156"/>
                  </a:lnTo>
                  <a:lnTo>
                    <a:pt x="93" y="156"/>
                  </a:lnTo>
                  <a:lnTo>
                    <a:pt x="87" y="154"/>
                  </a:lnTo>
                  <a:lnTo>
                    <a:pt x="81" y="153"/>
                  </a:lnTo>
                  <a:lnTo>
                    <a:pt x="74" y="150"/>
                  </a:lnTo>
                  <a:lnTo>
                    <a:pt x="66" y="145"/>
                  </a:lnTo>
                  <a:lnTo>
                    <a:pt x="58" y="139"/>
                  </a:lnTo>
                  <a:lnTo>
                    <a:pt x="53" y="126"/>
                  </a:lnTo>
                  <a:lnTo>
                    <a:pt x="53" y="111"/>
                  </a:lnTo>
                  <a:lnTo>
                    <a:pt x="56" y="96"/>
                  </a:lnTo>
                  <a:lnTo>
                    <a:pt x="59" y="80"/>
                  </a:lnTo>
                  <a:lnTo>
                    <a:pt x="56" y="62"/>
                  </a:lnTo>
                  <a:lnTo>
                    <a:pt x="48" y="43"/>
                  </a:lnTo>
                  <a:lnTo>
                    <a:pt x="31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49" name="Freeform 41">
              <a:extLst>
                <a:ext uri="{FF2B5EF4-FFF2-40B4-BE49-F238E27FC236}">
                  <a16:creationId xmlns:a16="http://schemas.microsoft.com/office/drawing/2014/main" id="{66418032-E2E2-4882-8A85-27A1741D224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584153">
              <a:off x="236" y="721"/>
              <a:ext cx="62" cy="97"/>
            </a:xfrm>
            <a:custGeom>
              <a:avLst/>
              <a:gdLst>
                <a:gd name="T0" fmla="*/ 42 w 46"/>
                <a:gd name="T1" fmla="*/ 0 h 94"/>
                <a:gd name="T2" fmla="*/ 27 w 46"/>
                <a:gd name="T3" fmla="*/ 39 h 94"/>
                <a:gd name="T4" fmla="*/ 20 w 46"/>
                <a:gd name="T5" fmla="*/ 64 h 94"/>
                <a:gd name="T6" fmla="*/ 15 w 46"/>
                <a:gd name="T7" fmla="*/ 82 h 94"/>
                <a:gd name="T8" fmla="*/ 0 w 46"/>
                <a:gd name="T9" fmla="*/ 97 h 94"/>
                <a:gd name="T10" fmla="*/ 16 w 46"/>
                <a:gd name="T11" fmla="*/ 91 h 94"/>
                <a:gd name="T12" fmla="*/ 31 w 46"/>
                <a:gd name="T13" fmla="*/ 83 h 94"/>
                <a:gd name="T14" fmla="*/ 43 w 46"/>
                <a:gd name="T15" fmla="*/ 71 h 94"/>
                <a:gd name="T16" fmla="*/ 54 w 46"/>
                <a:gd name="T17" fmla="*/ 59 h 94"/>
                <a:gd name="T18" fmla="*/ 61 w 46"/>
                <a:gd name="T19" fmla="*/ 45 h 94"/>
                <a:gd name="T20" fmla="*/ 62 w 46"/>
                <a:gd name="T21" fmla="*/ 31 h 94"/>
                <a:gd name="T22" fmla="*/ 57 w 46"/>
                <a:gd name="T23" fmla="*/ 15 h 94"/>
                <a:gd name="T24" fmla="*/ 42 w 46"/>
                <a:gd name="T25" fmla="*/ 0 h 9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46" h="94">
                  <a:moveTo>
                    <a:pt x="31" y="0"/>
                  </a:moveTo>
                  <a:lnTo>
                    <a:pt x="20" y="38"/>
                  </a:lnTo>
                  <a:lnTo>
                    <a:pt x="15" y="62"/>
                  </a:lnTo>
                  <a:lnTo>
                    <a:pt x="11" y="79"/>
                  </a:lnTo>
                  <a:lnTo>
                    <a:pt x="0" y="94"/>
                  </a:lnTo>
                  <a:lnTo>
                    <a:pt x="12" y="88"/>
                  </a:lnTo>
                  <a:lnTo>
                    <a:pt x="23" y="80"/>
                  </a:lnTo>
                  <a:lnTo>
                    <a:pt x="32" y="69"/>
                  </a:lnTo>
                  <a:lnTo>
                    <a:pt x="40" y="57"/>
                  </a:lnTo>
                  <a:lnTo>
                    <a:pt x="45" y="44"/>
                  </a:lnTo>
                  <a:lnTo>
                    <a:pt x="46" y="30"/>
                  </a:lnTo>
                  <a:lnTo>
                    <a:pt x="42" y="15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0" name="Freeform 42">
              <a:extLst>
                <a:ext uri="{FF2B5EF4-FFF2-40B4-BE49-F238E27FC236}">
                  <a16:creationId xmlns:a16="http://schemas.microsoft.com/office/drawing/2014/main" id="{B47C5099-5A79-4E66-AFD6-96E29531965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584153">
              <a:off x="585" y="466"/>
              <a:ext cx="72" cy="41"/>
            </a:xfrm>
            <a:custGeom>
              <a:avLst/>
              <a:gdLst>
                <a:gd name="T0" fmla="*/ 0 w 54"/>
                <a:gd name="T1" fmla="*/ 0 h 40"/>
                <a:gd name="T2" fmla="*/ 1 w 54"/>
                <a:gd name="T3" fmla="*/ 1 h 40"/>
                <a:gd name="T4" fmla="*/ 8 w 54"/>
                <a:gd name="T5" fmla="*/ 3 h 40"/>
                <a:gd name="T6" fmla="*/ 17 w 54"/>
                <a:gd name="T7" fmla="*/ 8 h 40"/>
                <a:gd name="T8" fmla="*/ 28 w 54"/>
                <a:gd name="T9" fmla="*/ 12 h 40"/>
                <a:gd name="T10" fmla="*/ 39 w 54"/>
                <a:gd name="T11" fmla="*/ 15 h 40"/>
                <a:gd name="T12" fmla="*/ 51 w 54"/>
                <a:gd name="T13" fmla="*/ 17 h 40"/>
                <a:gd name="T14" fmla="*/ 61 w 54"/>
                <a:gd name="T15" fmla="*/ 18 h 40"/>
                <a:gd name="T16" fmla="*/ 72 w 54"/>
                <a:gd name="T17" fmla="*/ 16 h 40"/>
                <a:gd name="T18" fmla="*/ 71 w 54"/>
                <a:gd name="T19" fmla="*/ 26 h 40"/>
                <a:gd name="T20" fmla="*/ 67 w 54"/>
                <a:gd name="T21" fmla="*/ 34 h 40"/>
                <a:gd name="T22" fmla="*/ 59 w 54"/>
                <a:gd name="T23" fmla="*/ 39 h 40"/>
                <a:gd name="T24" fmla="*/ 49 w 54"/>
                <a:gd name="T25" fmla="*/ 41 h 40"/>
                <a:gd name="T26" fmla="*/ 37 w 54"/>
                <a:gd name="T27" fmla="*/ 40 h 40"/>
                <a:gd name="T28" fmla="*/ 25 w 54"/>
                <a:gd name="T29" fmla="*/ 33 h 40"/>
                <a:gd name="T30" fmla="*/ 13 w 54"/>
                <a:gd name="T31" fmla="*/ 21 h 40"/>
                <a:gd name="T32" fmla="*/ 0 w 54"/>
                <a:gd name="T33" fmla="*/ 0 h 4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4" h="40">
                  <a:moveTo>
                    <a:pt x="0" y="0"/>
                  </a:moveTo>
                  <a:lnTo>
                    <a:pt x="1" y="1"/>
                  </a:lnTo>
                  <a:lnTo>
                    <a:pt x="6" y="3"/>
                  </a:lnTo>
                  <a:lnTo>
                    <a:pt x="13" y="8"/>
                  </a:lnTo>
                  <a:lnTo>
                    <a:pt x="21" y="12"/>
                  </a:lnTo>
                  <a:lnTo>
                    <a:pt x="29" y="15"/>
                  </a:lnTo>
                  <a:lnTo>
                    <a:pt x="38" y="17"/>
                  </a:lnTo>
                  <a:lnTo>
                    <a:pt x="46" y="18"/>
                  </a:lnTo>
                  <a:lnTo>
                    <a:pt x="54" y="16"/>
                  </a:lnTo>
                  <a:lnTo>
                    <a:pt x="53" y="25"/>
                  </a:lnTo>
                  <a:lnTo>
                    <a:pt x="50" y="33"/>
                  </a:lnTo>
                  <a:lnTo>
                    <a:pt x="44" y="38"/>
                  </a:lnTo>
                  <a:lnTo>
                    <a:pt x="37" y="40"/>
                  </a:lnTo>
                  <a:lnTo>
                    <a:pt x="28" y="39"/>
                  </a:lnTo>
                  <a:lnTo>
                    <a:pt x="19" y="32"/>
                  </a:lnTo>
                  <a:lnTo>
                    <a:pt x="10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1" name="Freeform 43">
              <a:extLst>
                <a:ext uri="{FF2B5EF4-FFF2-40B4-BE49-F238E27FC236}">
                  <a16:creationId xmlns:a16="http://schemas.microsoft.com/office/drawing/2014/main" id="{06CEDFDA-4858-4E9D-B35A-28708551A7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886"/>
              <a:ext cx="360" cy="650"/>
            </a:xfrm>
            <a:custGeom>
              <a:avLst/>
              <a:gdLst>
                <a:gd name="T0" fmla="*/ 264 w 360"/>
                <a:gd name="T1" fmla="*/ 0 h 650"/>
                <a:gd name="T2" fmla="*/ 269 w 360"/>
                <a:gd name="T3" fmla="*/ 9 h 650"/>
                <a:gd name="T4" fmla="*/ 277 w 360"/>
                <a:gd name="T5" fmla="*/ 22 h 650"/>
                <a:gd name="T6" fmla="*/ 286 w 360"/>
                <a:gd name="T7" fmla="*/ 39 h 650"/>
                <a:gd name="T8" fmla="*/ 297 w 360"/>
                <a:gd name="T9" fmla="*/ 58 h 650"/>
                <a:gd name="T10" fmla="*/ 309 w 360"/>
                <a:gd name="T11" fmla="*/ 83 h 650"/>
                <a:gd name="T12" fmla="*/ 319 w 360"/>
                <a:gd name="T13" fmla="*/ 108 h 650"/>
                <a:gd name="T14" fmla="*/ 329 w 360"/>
                <a:gd name="T15" fmla="*/ 136 h 650"/>
                <a:gd name="T16" fmla="*/ 333 w 360"/>
                <a:gd name="T17" fmla="*/ 163 h 650"/>
                <a:gd name="T18" fmla="*/ 336 w 360"/>
                <a:gd name="T19" fmla="*/ 193 h 650"/>
                <a:gd name="T20" fmla="*/ 332 w 360"/>
                <a:gd name="T21" fmla="*/ 223 h 650"/>
                <a:gd name="T22" fmla="*/ 323 w 360"/>
                <a:gd name="T23" fmla="*/ 255 h 650"/>
                <a:gd name="T24" fmla="*/ 310 w 360"/>
                <a:gd name="T25" fmla="*/ 285 h 650"/>
                <a:gd name="T26" fmla="*/ 287 w 360"/>
                <a:gd name="T27" fmla="*/ 315 h 650"/>
                <a:gd name="T28" fmla="*/ 257 w 360"/>
                <a:gd name="T29" fmla="*/ 343 h 650"/>
                <a:gd name="T30" fmla="*/ 218 w 360"/>
                <a:gd name="T31" fmla="*/ 370 h 650"/>
                <a:gd name="T32" fmla="*/ 167 w 360"/>
                <a:gd name="T33" fmla="*/ 396 h 650"/>
                <a:gd name="T34" fmla="*/ 111 w 360"/>
                <a:gd name="T35" fmla="*/ 425 h 650"/>
                <a:gd name="T36" fmla="*/ 69 w 360"/>
                <a:gd name="T37" fmla="*/ 457 h 650"/>
                <a:gd name="T38" fmla="*/ 35 w 360"/>
                <a:gd name="T39" fmla="*/ 490 h 650"/>
                <a:gd name="T40" fmla="*/ 12 w 360"/>
                <a:gd name="T41" fmla="*/ 526 h 650"/>
                <a:gd name="T42" fmla="*/ 0 w 360"/>
                <a:gd name="T43" fmla="*/ 553 h 650"/>
                <a:gd name="T44" fmla="*/ 0 w 360"/>
                <a:gd name="T45" fmla="*/ 650 h 650"/>
                <a:gd name="T46" fmla="*/ 6 w 360"/>
                <a:gd name="T47" fmla="*/ 628 h 650"/>
                <a:gd name="T48" fmla="*/ 19 w 360"/>
                <a:gd name="T49" fmla="*/ 594 h 650"/>
                <a:gd name="T50" fmla="*/ 43 w 360"/>
                <a:gd name="T51" fmla="*/ 551 h 650"/>
                <a:gd name="T52" fmla="*/ 76 w 360"/>
                <a:gd name="T53" fmla="*/ 503 h 650"/>
                <a:gd name="T54" fmla="*/ 125 w 360"/>
                <a:gd name="T55" fmla="*/ 454 h 650"/>
                <a:gd name="T56" fmla="*/ 190 w 360"/>
                <a:gd name="T57" fmla="*/ 408 h 650"/>
                <a:gd name="T58" fmla="*/ 275 w 360"/>
                <a:gd name="T59" fmla="*/ 365 h 650"/>
                <a:gd name="T60" fmla="*/ 308 w 360"/>
                <a:gd name="T61" fmla="*/ 342 h 650"/>
                <a:gd name="T62" fmla="*/ 335 w 360"/>
                <a:gd name="T63" fmla="*/ 305 h 650"/>
                <a:gd name="T64" fmla="*/ 352 w 360"/>
                <a:gd name="T65" fmla="*/ 255 h 650"/>
                <a:gd name="T66" fmla="*/ 360 w 360"/>
                <a:gd name="T67" fmla="*/ 201 h 650"/>
                <a:gd name="T68" fmla="*/ 356 w 360"/>
                <a:gd name="T69" fmla="*/ 144 h 650"/>
                <a:gd name="T70" fmla="*/ 341 w 360"/>
                <a:gd name="T71" fmla="*/ 88 h 650"/>
                <a:gd name="T72" fmla="*/ 311 w 360"/>
                <a:gd name="T73" fmla="*/ 39 h 650"/>
                <a:gd name="T74" fmla="*/ 264 w 360"/>
                <a:gd name="T75" fmla="*/ 0 h 65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60" h="650">
                  <a:moveTo>
                    <a:pt x="264" y="0"/>
                  </a:moveTo>
                  <a:lnTo>
                    <a:pt x="269" y="9"/>
                  </a:lnTo>
                  <a:lnTo>
                    <a:pt x="277" y="22"/>
                  </a:lnTo>
                  <a:lnTo>
                    <a:pt x="286" y="39"/>
                  </a:lnTo>
                  <a:lnTo>
                    <a:pt x="297" y="58"/>
                  </a:lnTo>
                  <a:lnTo>
                    <a:pt x="309" y="83"/>
                  </a:lnTo>
                  <a:lnTo>
                    <a:pt x="319" y="108"/>
                  </a:lnTo>
                  <a:lnTo>
                    <a:pt x="329" y="136"/>
                  </a:lnTo>
                  <a:lnTo>
                    <a:pt x="333" y="163"/>
                  </a:lnTo>
                  <a:lnTo>
                    <a:pt x="336" y="193"/>
                  </a:lnTo>
                  <a:lnTo>
                    <a:pt x="332" y="223"/>
                  </a:lnTo>
                  <a:lnTo>
                    <a:pt x="323" y="255"/>
                  </a:lnTo>
                  <a:lnTo>
                    <a:pt x="310" y="285"/>
                  </a:lnTo>
                  <a:lnTo>
                    <a:pt x="287" y="315"/>
                  </a:lnTo>
                  <a:lnTo>
                    <a:pt x="257" y="343"/>
                  </a:lnTo>
                  <a:lnTo>
                    <a:pt x="218" y="370"/>
                  </a:lnTo>
                  <a:lnTo>
                    <a:pt x="167" y="396"/>
                  </a:lnTo>
                  <a:lnTo>
                    <a:pt x="111" y="425"/>
                  </a:lnTo>
                  <a:lnTo>
                    <a:pt x="69" y="457"/>
                  </a:lnTo>
                  <a:lnTo>
                    <a:pt x="35" y="490"/>
                  </a:lnTo>
                  <a:lnTo>
                    <a:pt x="12" y="526"/>
                  </a:lnTo>
                  <a:lnTo>
                    <a:pt x="0" y="553"/>
                  </a:lnTo>
                  <a:lnTo>
                    <a:pt x="0" y="650"/>
                  </a:lnTo>
                  <a:lnTo>
                    <a:pt x="6" y="628"/>
                  </a:lnTo>
                  <a:lnTo>
                    <a:pt x="19" y="594"/>
                  </a:lnTo>
                  <a:lnTo>
                    <a:pt x="43" y="551"/>
                  </a:lnTo>
                  <a:lnTo>
                    <a:pt x="76" y="503"/>
                  </a:lnTo>
                  <a:lnTo>
                    <a:pt x="125" y="454"/>
                  </a:lnTo>
                  <a:lnTo>
                    <a:pt x="190" y="408"/>
                  </a:lnTo>
                  <a:lnTo>
                    <a:pt x="275" y="365"/>
                  </a:lnTo>
                  <a:lnTo>
                    <a:pt x="308" y="342"/>
                  </a:lnTo>
                  <a:lnTo>
                    <a:pt x="335" y="305"/>
                  </a:lnTo>
                  <a:lnTo>
                    <a:pt x="352" y="255"/>
                  </a:lnTo>
                  <a:lnTo>
                    <a:pt x="360" y="201"/>
                  </a:lnTo>
                  <a:lnTo>
                    <a:pt x="356" y="144"/>
                  </a:lnTo>
                  <a:lnTo>
                    <a:pt x="341" y="88"/>
                  </a:lnTo>
                  <a:lnTo>
                    <a:pt x="311" y="39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52" name="Freeform 44">
              <a:extLst>
                <a:ext uri="{FF2B5EF4-FFF2-40B4-BE49-F238E27FC236}">
                  <a16:creationId xmlns:a16="http://schemas.microsoft.com/office/drawing/2014/main" id="{12F63471-002C-45BA-92FE-61868844328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584153">
              <a:off x="56" y="84"/>
              <a:ext cx="804" cy="686"/>
            </a:xfrm>
            <a:custGeom>
              <a:avLst/>
              <a:gdLst>
                <a:gd name="T0" fmla="*/ 22 w 596"/>
                <a:gd name="T1" fmla="*/ 381 h 666"/>
                <a:gd name="T2" fmla="*/ 8 w 596"/>
                <a:gd name="T3" fmla="*/ 351 h 666"/>
                <a:gd name="T4" fmla="*/ 0 w 596"/>
                <a:gd name="T5" fmla="*/ 298 h 666"/>
                <a:gd name="T6" fmla="*/ 5 w 596"/>
                <a:gd name="T7" fmla="*/ 229 h 666"/>
                <a:gd name="T8" fmla="*/ 34 w 596"/>
                <a:gd name="T9" fmla="*/ 156 h 666"/>
                <a:gd name="T10" fmla="*/ 93 w 596"/>
                <a:gd name="T11" fmla="*/ 87 h 666"/>
                <a:gd name="T12" fmla="*/ 192 w 596"/>
                <a:gd name="T13" fmla="*/ 32 h 666"/>
                <a:gd name="T14" fmla="*/ 333 w 596"/>
                <a:gd name="T15" fmla="*/ 2 h 666"/>
                <a:gd name="T16" fmla="*/ 513 w 596"/>
                <a:gd name="T17" fmla="*/ 9 h 666"/>
                <a:gd name="T18" fmla="*/ 653 w 596"/>
                <a:gd name="T19" fmla="*/ 70 h 666"/>
                <a:gd name="T20" fmla="*/ 747 w 596"/>
                <a:gd name="T21" fmla="*/ 170 h 666"/>
                <a:gd name="T22" fmla="*/ 797 w 596"/>
                <a:gd name="T23" fmla="*/ 293 h 666"/>
                <a:gd name="T24" fmla="*/ 803 w 596"/>
                <a:gd name="T25" fmla="*/ 421 h 666"/>
                <a:gd name="T26" fmla="*/ 764 w 596"/>
                <a:gd name="T27" fmla="*/ 541 h 666"/>
                <a:gd name="T28" fmla="*/ 684 w 596"/>
                <a:gd name="T29" fmla="*/ 633 h 666"/>
                <a:gd name="T30" fmla="*/ 563 w 596"/>
                <a:gd name="T31" fmla="*/ 683 h 666"/>
                <a:gd name="T32" fmla="*/ 525 w 596"/>
                <a:gd name="T33" fmla="*/ 679 h 666"/>
                <a:gd name="T34" fmla="*/ 595 w 596"/>
                <a:gd name="T35" fmla="*/ 636 h 666"/>
                <a:gd name="T36" fmla="*/ 650 w 596"/>
                <a:gd name="T37" fmla="*/ 560 h 666"/>
                <a:gd name="T38" fmla="*/ 687 w 596"/>
                <a:gd name="T39" fmla="*/ 468 h 666"/>
                <a:gd name="T40" fmla="*/ 701 w 596"/>
                <a:gd name="T41" fmla="*/ 366 h 666"/>
                <a:gd name="T42" fmla="*/ 693 w 596"/>
                <a:gd name="T43" fmla="*/ 266 h 666"/>
                <a:gd name="T44" fmla="*/ 654 w 596"/>
                <a:gd name="T45" fmla="*/ 179 h 666"/>
                <a:gd name="T46" fmla="*/ 584 w 596"/>
                <a:gd name="T47" fmla="*/ 115 h 666"/>
                <a:gd name="T48" fmla="*/ 460 w 596"/>
                <a:gd name="T49" fmla="*/ 77 h 666"/>
                <a:gd name="T50" fmla="*/ 332 w 596"/>
                <a:gd name="T51" fmla="*/ 63 h 666"/>
                <a:gd name="T52" fmla="*/ 235 w 596"/>
                <a:gd name="T53" fmla="*/ 73 h 666"/>
                <a:gd name="T54" fmla="*/ 163 w 596"/>
                <a:gd name="T55" fmla="*/ 104 h 666"/>
                <a:gd name="T56" fmla="*/ 113 w 596"/>
                <a:gd name="T57" fmla="*/ 153 h 666"/>
                <a:gd name="T58" fmla="*/ 77 w 596"/>
                <a:gd name="T59" fmla="*/ 212 h 666"/>
                <a:gd name="T60" fmla="*/ 54 w 596"/>
                <a:gd name="T61" fmla="*/ 280 h 666"/>
                <a:gd name="T62" fmla="*/ 38 w 596"/>
                <a:gd name="T63" fmla="*/ 349 h 66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596" h="666">
                  <a:moveTo>
                    <a:pt x="22" y="372"/>
                  </a:moveTo>
                  <a:lnTo>
                    <a:pt x="16" y="370"/>
                  </a:lnTo>
                  <a:lnTo>
                    <a:pt x="10" y="360"/>
                  </a:lnTo>
                  <a:lnTo>
                    <a:pt x="6" y="341"/>
                  </a:lnTo>
                  <a:lnTo>
                    <a:pt x="1" y="318"/>
                  </a:lnTo>
                  <a:lnTo>
                    <a:pt x="0" y="289"/>
                  </a:lnTo>
                  <a:lnTo>
                    <a:pt x="0" y="257"/>
                  </a:lnTo>
                  <a:lnTo>
                    <a:pt x="4" y="222"/>
                  </a:lnTo>
                  <a:lnTo>
                    <a:pt x="13" y="187"/>
                  </a:lnTo>
                  <a:lnTo>
                    <a:pt x="25" y="151"/>
                  </a:lnTo>
                  <a:lnTo>
                    <a:pt x="45" y="116"/>
                  </a:lnTo>
                  <a:lnTo>
                    <a:pt x="69" y="84"/>
                  </a:lnTo>
                  <a:lnTo>
                    <a:pt x="101" y="55"/>
                  </a:lnTo>
                  <a:lnTo>
                    <a:pt x="142" y="31"/>
                  </a:lnTo>
                  <a:lnTo>
                    <a:pt x="190" y="13"/>
                  </a:lnTo>
                  <a:lnTo>
                    <a:pt x="247" y="2"/>
                  </a:lnTo>
                  <a:lnTo>
                    <a:pt x="314" y="0"/>
                  </a:lnTo>
                  <a:lnTo>
                    <a:pt x="380" y="9"/>
                  </a:lnTo>
                  <a:lnTo>
                    <a:pt x="436" y="33"/>
                  </a:lnTo>
                  <a:lnTo>
                    <a:pt x="484" y="68"/>
                  </a:lnTo>
                  <a:lnTo>
                    <a:pt x="524" y="113"/>
                  </a:lnTo>
                  <a:lnTo>
                    <a:pt x="554" y="165"/>
                  </a:lnTo>
                  <a:lnTo>
                    <a:pt x="577" y="222"/>
                  </a:lnTo>
                  <a:lnTo>
                    <a:pt x="591" y="284"/>
                  </a:lnTo>
                  <a:lnTo>
                    <a:pt x="596" y="347"/>
                  </a:lnTo>
                  <a:lnTo>
                    <a:pt x="595" y="409"/>
                  </a:lnTo>
                  <a:lnTo>
                    <a:pt x="585" y="469"/>
                  </a:lnTo>
                  <a:lnTo>
                    <a:pt x="566" y="525"/>
                  </a:lnTo>
                  <a:lnTo>
                    <a:pt x="540" y="574"/>
                  </a:lnTo>
                  <a:lnTo>
                    <a:pt x="507" y="615"/>
                  </a:lnTo>
                  <a:lnTo>
                    <a:pt x="465" y="645"/>
                  </a:lnTo>
                  <a:lnTo>
                    <a:pt x="417" y="663"/>
                  </a:lnTo>
                  <a:lnTo>
                    <a:pt x="360" y="666"/>
                  </a:lnTo>
                  <a:lnTo>
                    <a:pt x="389" y="659"/>
                  </a:lnTo>
                  <a:lnTo>
                    <a:pt x="417" y="642"/>
                  </a:lnTo>
                  <a:lnTo>
                    <a:pt x="441" y="617"/>
                  </a:lnTo>
                  <a:lnTo>
                    <a:pt x="463" y="583"/>
                  </a:lnTo>
                  <a:lnTo>
                    <a:pt x="482" y="544"/>
                  </a:lnTo>
                  <a:lnTo>
                    <a:pt x="497" y="501"/>
                  </a:lnTo>
                  <a:lnTo>
                    <a:pt x="509" y="454"/>
                  </a:lnTo>
                  <a:lnTo>
                    <a:pt x="517" y="404"/>
                  </a:lnTo>
                  <a:lnTo>
                    <a:pt x="520" y="355"/>
                  </a:lnTo>
                  <a:lnTo>
                    <a:pt x="519" y="305"/>
                  </a:lnTo>
                  <a:lnTo>
                    <a:pt x="514" y="258"/>
                  </a:lnTo>
                  <a:lnTo>
                    <a:pt x="502" y="213"/>
                  </a:lnTo>
                  <a:lnTo>
                    <a:pt x="485" y="174"/>
                  </a:lnTo>
                  <a:lnTo>
                    <a:pt x="462" y="139"/>
                  </a:lnTo>
                  <a:lnTo>
                    <a:pt x="433" y="112"/>
                  </a:lnTo>
                  <a:lnTo>
                    <a:pt x="397" y="93"/>
                  </a:lnTo>
                  <a:lnTo>
                    <a:pt x="341" y="75"/>
                  </a:lnTo>
                  <a:lnTo>
                    <a:pt x="290" y="65"/>
                  </a:lnTo>
                  <a:lnTo>
                    <a:pt x="246" y="61"/>
                  </a:lnTo>
                  <a:lnTo>
                    <a:pt x="207" y="63"/>
                  </a:lnTo>
                  <a:lnTo>
                    <a:pt x="174" y="71"/>
                  </a:lnTo>
                  <a:lnTo>
                    <a:pt x="146" y="84"/>
                  </a:lnTo>
                  <a:lnTo>
                    <a:pt x="121" y="101"/>
                  </a:lnTo>
                  <a:lnTo>
                    <a:pt x="101" y="123"/>
                  </a:lnTo>
                  <a:lnTo>
                    <a:pt x="84" y="149"/>
                  </a:lnTo>
                  <a:lnTo>
                    <a:pt x="69" y="176"/>
                  </a:lnTo>
                  <a:lnTo>
                    <a:pt x="57" y="206"/>
                  </a:lnTo>
                  <a:lnTo>
                    <a:pt x="48" y="239"/>
                  </a:lnTo>
                  <a:lnTo>
                    <a:pt x="40" y="272"/>
                  </a:lnTo>
                  <a:lnTo>
                    <a:pt x="33" y="305"/>
                  </a:lnTo>
                  <a:lnTo>
                    <a:pt x="28" y="339"/>
                  </a:lnTo>
                  <a:lnTo>
                    <a:pt x="22" y="3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2333" name="Rectangle 45">
            <a:extLst>
              <a:ext uri="{FF2B5EF4-FFF2-40B4-BE49-F238E27FC236}">
                <a16:creationId xmlns:a16="http://schemas.microsoft.com/office/drawing/2014/main" id="{66C26DC9-F8C5-4253-BD03-3CABC0C187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42913" y="103188"/>
            <a:ext cx="8243887" cy="13144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b" anchorCtr="0" compatLnSpc="1"/>
          <a:lstStyle/>
          <a:p>
            <a:pPr lvl="0"/>
            <a:r>
              <a:rPr lang="zh-CN" altLang="en-US" noProof="1"/>
              <a:t>单击此处编辑母版标题样式</a:t>
            </a:r>
          </a:p>
        </p:txBody>
      </p:sp>
      <p:sp>
        <p:nvSpPr>
          <p:cNvPr id="1028" name="Rectangle 46">
            <a:extLst>
              <a:ext uri="{FF2B5EF4-FFF2-40B4-BE49-F238E27FC236}">
                <a16:creationId xmlns:a16="http://schemas.microsoft.com/office/drawing/2014/main" id="{C73A2ACA-1349-402B-B471-D4F995C93C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600200"/>
            <a:ext cx="8229600" cy="445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335" name="Rectangle 47">
            <a:extLst>
              <a:ext uri="{FF2B5EF4-FFF2-40B4-BE49-F238E27FC236}">
                <a16:creationId xmlns:a16="http://schemas.microsoft.com/office/drawing/2014/main" id="{943C6B0C-376E-4E72-9571-4DF3BC568C7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4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336" name="Rectangle 48">
            <a:extLst>
              <a:ext uri="{FF2B5EF4-FFF2-40B4-BE49-F238E27FC236}">
                <a16:creationId xmlns:a16="http://schemas.microsoft.com/office/drawing/2014/main" id="{3CBF1359-C257-4654-9C22-F67B5C42368D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defRPr sz="14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2337" name="Rectangle 49">
            <a:extLst>
              <a:ext uri="{FF2B5EF4-FFF2-40B4-BE49-F238E27FC236}">
                <a16:creationId xmlns:a16="http://schemas.microsoft.com/office/drawing/2014/main" id="{93ED4391-21C2-4B34-B7C4-4FE1BABC39E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6580A381-67D7-4B88-98D0-D7E2849535E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8" r:id="rId12"/>
    <p:sldLayoutId id="2147483699" r:id="rId13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宋体" panose="02010600030101010101" pitchFamily="2" charset="-122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宋体" panose="02010600030101010101" pitchFamily="2" charset="-122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宋体" panose="02010600030101010101" pitchFamily="2" charset="-122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宋体" panose="02010600030101010101" pitchFamily="2" charset="-122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宋体" panose="02010600030101010101" pitchFamily="2" charset="-122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宋体" panose="02010600030101010101" pitchFamily="2" charset="-122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宋体" panose="02010600030101010101" pitchFamily="2" charset="-122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Verdana" panose="020B060403050404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7946E0-CA46-4B8B-8883-D846F0883E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3648" y="1844824"/>
            <a:ext cx="6192838" cy="1397000"/>
          </a:xfrm>
        </p:spPr>
        <p:txBody>
          <a:bodyPr/>
          <a:lstStyle/>
          <a:p>
            <a:pPr>
              <a:defRPr/>
            </a:pPr>
            <a:r>
              <a:rPr lang="zh-CN" altLang="en-US" sz="6000" dirty="0"/>
              <a:t>列表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338777-3DEC-4C0C-93BB-6E39071A3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913" y="115888"/>
            <a:ext cx="6216650" cy="877887"/>
          </a:xfrm>
        </p:spPr>
        <p:txBody>
          <a:bodyPr/>
          <a:lstStyle/>
          <a:p>
            <a:pPr>
              <a:defRPr/>
            </a:pPr>
            <a:r>
              <a:rPr lang="zh-CN" altLang="zh-CN" dirty="0"/>
              <a:t>列表的专有方法</a:t>
            </a:r>
            <a:endParaRPr lang="zh-CN" altLang="en-US" dirty="0"/>
          </a:p>
        </p:txBody>
      </p:sp>
      <p:sp>
        <p:nvSpPr>
          <p:cNvPr id="15363" name="内容占位符 5">
            <a:extLst>
              <a:ext uri="{FF2B5EF4-FFF2-40B4-BE49-F238E27FC236}">
                <a16:creationId xmlns:a16="http://schemas.microsoft.com/office/drawing/2014/main" id="{99467AB2-A2DF-49F3-950E-7A1BF214E3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4213" y="981075"/>
            <a:ext cx="8229600" cy="1584325"/>
          </a:xfrm>
        </p:spPr>
        <p:txBody>
          <a:bodyPr/>
          <a:lstStyle/>
          <a:p>
            <a:pPr indent="720725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1900"/>
              <a:t>下</a:t>
            </a:r>
            <a:r>
              <a:rPr lang="zh-CN" altLang="zh-CN" sz="1900"/>
              <a:t>表给出了列表的常用的方法，操作的初始列表为</a:t>
            </a:r>
            <a:r>
              <a:rPr lang="en-US" altLang="zh-CN" sz="1900"/>
              <a:t>s=[1,2]</a:t>
            </a:r>
            <a:r>
              <a:rPr lang="zh-CN" altLang="zh-CN" sz="1900"/>
              <a:t>，参数中的</a:t>
            </a:r>
            <a:r>
              <a:rPr lang="en-US" altLang="zh-CN" sz="1900"/>
              <a:t>[]</a:t>
            </a:r>
            <a:r>
              <a:rPr lang="zh-CN" altLang="zh-CN" sz="1900"/>
              <a:t>符号表示该参数可以传递也可以不传递，如</a:t>
            </a:r>
            <a:r>
              <a:rPr lang="en-US" altLang="zh-CN" sz="1900"/>
              <a:t>L.pop()</a:t>
            </a:r>
            <a:r>
              <a:rPr lang="zh-CN" altLang="zh-CN" sz="1900"/>
              <a:t>，若不传递参数，</a:t>
            </a:r>
            <a:r>
              <a:rPr lang="en-US" altLang="zh-CN" sz="1900"/>
              <a:t>s</a:t>
            </a:r>
            <a:r>
              <a:rPr lang="zh-CN" altLang="zh-CN" sz="1900"/>
              <a:t>将最后一个元素弹出，否则</a:t>
            </a:r>
            <a:r>
              <a:rPr lang="en-US" altLang="zh-CN" sz="1900"/>
              <a:t>L.pop(i)</a:t>
            </a:r>
            <a:r>
              <a:rPr lang="zh-CN" altLang="zh-CN" sz="1900"/>
              <a:t>将弹出</a:t>
            </a:r>
            <a:r>
              <a:rPr lang="en-US" altLang="zh-CN" sz="1900"/>
              <a:t>L</a:t>
            </a:r>
            <a:r>
              <a:rPr lang="zh-CN" altLang="zh-CN" sz="1900"/>
              <a:t>中第</a:t>
            </a:r>
            <a:r>
              <a:rPr lang="en-US" altLang="zh-CN" sz="1900"/>
              <a:t>i</a:t>
            </a:r>
            <a:r>
              <a:rPr lang="zh-CN" altLang="zh-CN" sz="1900"/>
              <a:t>号位置的元素。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91DEFBA-E610-42A4-8F0D-730598944F1A}"/>
              </a:ext>
            </a:extLst>
          </p:cNvPr>
          <p:cNvGraphicFramePr>
            <a:graphicFrameLocks noGrp="1"/>
          </p:cNvGraphicFramePr>
          <p:nvPr/>
        </p:nvGraphicFramePr>
        <p:xfrm>
          <a:off x="900113" y="2276475"/>
          <a:ext cx="7291387" cy="39100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42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7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69"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chemeClr val="tx2"/>
                          </a:solidFill>
                        </a:rPr>
                        <a:t>方法</a:t>
                      </a:r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chemeClr val="tx2"/>
                          </a:solidFill>
                        </a:rPr>
                        <a:t>说明</a:t>
                      </a:r>
                    </a:p>
                  </a:txBody>
                  <a:tcPr marT="45723" marB="4572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69">
                <a:tc>
                  <a:txBody>
                    <a:bodyPr/>
                    <a:lstStyle/>
                    <a:p>
                      <a:r>
                        <a:rPr lang="en-US" altLang="en-US" sz="1800" u="none" strike="noStrike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s.append</a:t>
                      </a:r>
                      <a:r>
                        <a:rPr lang="en-US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(x)</a:t>
                      </a:r>
                      <a:endParaRPr lang="zh-CN" altLang="en-US" sz="1800" dirty="0"/>
                    </a:p>
                  </a:txBody>
                  <a:tcPr marT="45723" marB="45723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将一个数据添加到列表</a:t>
                      </a:r>
                      <a:r>
                        <a:rPr lang="en-US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的末尾</a:t>
                      </a:r>
                    </a:p>
                  </a:txBody>
                  <a:tcPr marT="45723" marB="4572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6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s.clear()</a:t>
                      </a:r>
                    </a:p>
                  </a:txBody>
                  <a:tcPr marL="9525" marR="9525" marT="9529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删除列表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的所有元素</a:t>
                      </a:r>
                    </a:p>
                  </a:txBody>
                  <a:tcPr marL="9525" marR="9525" marT="9529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6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s.copy()</a:t>
                      </a:r>
                    </a:p>
                  </a:txBody>
                  <a:tcPr marL="9525" marR="9525" marT="9529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返回与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内容一样的列表</a:t>
                      </a:r>
                    </a:p>
                  </a:txBody>
                  <a:tcPr marL="9525" marR="9525" marT="9529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6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s.extend(t)</a:t>
                      </a:r>
                    </a:p>
                  </a:txBody>
                  <a:tcPr marL="9525" marR="9525" marT="9529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将列表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添加到列表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的末尾</a:t>
                      </a:r>
                    </a:p>
                  </a:txBody>
                  <a:tcPr marL="9525" marR="9525" marT="9529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6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s.insert(i, x)</a:t>
                      </a:r>
                    </a:p>
                  </a:txBody>
                  <a:tcPr marL="9525" marR="9525" marT="9529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将数据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插入到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的第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号位置</a:t>
                      </a:r>
                    </a:p>
                  </a:txBody>
                  <a:tcPr marL="9525" marR="9525" marT="9529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6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s.pop(i)</a:t>
                      </a:r>
                    </a:p>
                  </a:txBody>
                  <a:tcPr marL="9525" marR="9525" marT="9529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将列表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第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个元素弹出并返回其值</a:t>
                      </a:r>
                    </a:p>
                  </a:txBody>
                  <a:tcPr marL="9525" marR="9525" marT="9529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6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s.remove(x)</a:t>
                      </a:r>
                    </a:p>
                  </a:txBody>
                  <a:tcPr marL="9525" marR="9525" marT="9529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删除列表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中第一个值为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的元素</a:t>
                      </a:r>
                    </a:p>
                  </a:txBody>
                  <a:tcPr marL="9525" marR="9525" marT="9529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435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altLang="en-US" sz="1800" u="none" strike="noStrike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s.reverse</a:t>
                      </a:r>
                      <a:r>
                        <a:rPr lang="en-US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 marL="9525" marR="9525" marT="9529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反转</a:t>
                      </a:r>
                      <a:r>
                        <a:rPr lang="en-US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中的所有元素</a:t>
                      </a:r>
                    </a:p>
                  </a:txBody>
                  <a:tcPr marL="9525" marR="9525" marT="9529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4353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en-US" sz="1800" u="none" strike="noStrike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s.sort</a:t>
                      </a:r>
                      <a:r>
                        <a:rPr lang="en-US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 marL="9525" marR="9525" marT="9529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对列表元素进行排序</a:t>
                      </a:r>
                    </a:p>
                  </a:txBody>
                  <a:tcPr marL="9525" marR="9525" marT="9529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4353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en-US" sz="1800" u="none" strike="noStrike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s.</a:t>
                      </a:r>
                      <a:r>
                        <a:rPr lang="en-US" altLang="zh-CN" sz="1800" u="none" strike="noStrike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</a:t>
                      </a:r>
                      <a:r>
                        <a:rPr lang="en-US" altLang="en-US" sz="18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(x)</a:t>
                      </a:r>
                    </a:p>
                  </a:txBody>
                  <a:tcPr marL="9525" marR="9525" marT="9529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返回指定元素</a:t>
                      </a:r>
                      <a:r>
                        <a:rPr lang="en-US" altLang="zh-CN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zh-CN" altLang="en-US" sz="2000" u="none" strike="noStrike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在列表中出现次数</a:t>
                      </a:r>
                    </a:p>
                  </a:txBody>
                  <a:tcPr marL="9525" marR="9525" marT="9529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内容占位符 2">
            <a:extLst>
              <a:ext uri="{FF2B5EF4-FFF2-40B4-BE49-F238E27FC236}">
                <a16:creationId xmlns:a16="http://schemas.microsoft.com/office/drawing/2014/main" id="{DC76E433-03F5-479A-B502-09D20CD481C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434975"/>
            <a:ext cx="8229600" cy="4713288"/>
          </a:xfrm>
        </p:spPr>
        <p:txBody>
          <a:bodyPr/>
          <a:lstStyle/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rgbClr val="008000"/>
                </a:solidFill>
                <a:latin typeface="Consolas" panose="020B0609020204030204" pitchFamily="49" charset="0"/>
              </a:rPr>
              <a:t>#append.py</a:t>
            </a:r>
            <a:endParaRPr lang="en-US" altLang="zh-CN" sz="20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jack = [</a:t>
            </a:r>
            <a:r>
              <a:rPr lang="en-US" altLang="zh-CN" sz="2000">
                <a:solidFill>
                  <a:srgbClr val="A31515"/>
                </a:solidFill>
                <a:latin typeface="Consolas" panose="020B0609020204030204" pitchFamily="49" charset="0"/>
              </a:rPr>
              <a:t>'10000'</a:t>
            </a: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>
                <a:solidFill>
                  <a:srgbClr val="A31515"/>
                </a:solidFill>
                <a:latin typeface="Consolas" panose="020B0609020204030204" pitchFamily="49" charset="0"/>
              </a:rPr>
              <a:t>'Jack Ma'</a:t>
            </a: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2000">
                <a:solidFill>
                  <a:srgbClr val="09885A"/>
                </a:solidFill>
                <a:latin typeface="Consolas" panose="020B0609020204030204" pitchFamily="49" charset="0"/>
              </a:rPr>
              <a:t>47</a:t>
            </a: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jack.append(</a:t>
            </a:r>
            <a:r>
              <a:rPr lang="en-US" altLang="zh-CN" sz="2000">
                <a:solidFill>
                  <a:srgbClr val="A31515"/>
                </a:solidFill>
                <a:latin typeface="Consolas" panose="020B0609020204030204" pitchFamily="49" charset="0"/>
              </a:rPr>
              <a:t>"CEO"</a:t>
            </a: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2000">
                <a:solidFill>
                  <a:srgbClr val="A31515"/>
                </a:solidFill>
                <a:latin typeface="Consolas" panose="020B0609020204030204" pitchFamily="49" charset="0"/>
              </a:rPr>
              <a:t>"jack list after append:"</a:t>
            </a: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, jack)</a:t>
            </a:r>
          </a:p>
          <a:p>
            <a:pPr indent="720725">
              <a:spcBef>
                <a:spcPct val="0"/>
              </a:spcBef>
              <a:buFontTx/>
              <a:buNone/>
            </a:pPr>
            <a:b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     jack.insert(</a:t>
            </a:r>
            <a:r>
              <a:rPr lang="en-US" altLang="zh-CN" sz="200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2000">
                <a:solidFill>
                  <a:srgbClr val="A31515"/>
                </a:solidFill>
                <a:latin typeface="Consolas" panose="020B0609020204030204" pitchFamily="49" charset="0"/>
              </a:rPr>
              <a:t>'male'</a:t>
            </a: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2000">
                <a:solidFill>
                  <a:srgbClr val="A31515"/>
                </a:solidFill>
                <a:latin typeface="Consolas" panose="020B0609020204030204" pitchFamily="49" charset="0"/>
              </a:rPr>
              <a:t>"jack list after insert at position 2:"</a:t>
            </a:r>
            <a:r>
              <a:rPr lang="en-US" altLang="zh-CN" sz="2000">
                <a:solidFill>
                  <a:srgbClr val="000000"/>
                </a:solidFill>
                <a:latin typeface="Consolas" panose="020B0609020204030204" pitchFamily="49" charset="0"/>
              </a:rPr>
              <a:t>,jack)</a:t>
            </a:r>
          </a:p>
          <a:p>
            <a:pPr indent="720725">
              <a:spcBef>
                <a:spcPct val="0"/>
              </a:spcBef>
              <a:buFontTx/>
              <a:buNone/>
            </a:pPr>
            <a:endParaRPr lang="en-US" altLang="zh-CN" sz="200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93658EA-0F9A-48D7-9485-6C9A04622D03}"/>
              </a:ext>
            </a:extLst>
          </p:cNvPr>
          <p:cNvSpPr/>
          <p:nvPr/>
        </p:nvSpPr>
        <p:spPr>
          <a:xfrm>
            <a:off x="730250" y="4225925"/>
            <a:ext cx="7683500" cy="922338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jack list after append: ['10000', 'Jack Ma', 47, 'CEO']</a:t>
            </a:r>
          </a:p>
          <a:p>
            <a:pPr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jack list after insert at position 2: ['10000', 'Jack Ma', 'male', 47, 'CEO']</a:t>
            </a:r>
            <a:endParaRPr lang="zh-CN" altLang="en-US" noProof="1">
              <a:latin typeface="Consolas" panose="020B0609020204030204" pitchFamily="49" charset="0"/>
              <a:ea typeface="阿里巴巴普惠体 R" pitchFamily="18" charset="-122"/>
              <a:cs typeface="阿里巴巴普惠体 R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内容占位符 2">
            <a:extLst>
              <a:ext uri="{FF2B5EF4-FFF2-40B4-BE49-F238E27FC236}">
                <a16:creationId xmlns:a16="http://schemas.microsoft.com/office/drawing/2014/main" id="{5E6781AC-3E84-4027-B54C-5F11D9677C3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725488"/>
            <a:ext cx="8229600" cy="4713287"/>
          </a:xfrm>
        </p:spPr>
        <p:txBody>
          <a:bodyPr/>
          <a:lstStyle/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8000"/>
                </a:solidFill>
                <a:latin typeface="Consolas" panose="020B0609020204030204" pitchFamily="49" charset="0"/>
              </a:rPr>
              <a:t>#del.py</a:t>
            </a:r>
            <a:endParaRPr lang="en-US" altLang="zh-CN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jack = [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'10000'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'Jack Ma'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'male'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1800">
                <a:solidFill>
                  <a:srgbClr val="09885A"/>
                </a:solidFill>
                <a:latin typeface="Consolas" panose="020B0609020204030204" pitchFamily="49" charset="0"/>
              </a:rPr>
              <a:t>47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'CEO'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00FF"/>
                </a:solidFill>
                <a:latin typeface="Consolas" panose="020B0609020204030204" pitchFamily="49" charset="0"/>
              </a:rPr>
              <a:t>del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 jack[</a:t>
            </a:r>
            <a:r>
              <a:rPr lang="en-US" altLang="zh-CN" sz="180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"jack list after del:"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,jack)</a:t>
            </a:r>
          </a:p>
          <a:p>
            <a:pPr indent="720725">
              <a:spcBef>
                <a:spcPct val="0"/>
              </a:spcBef>
              <a:buFontTx/>
              <a:buNone/>
            </a:pPr>
            <a:b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      sTitle = jack.pop()</a:t>
            </a: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"jack list after pop:"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,jack)</a:t>
            </a: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"The popped element is:"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,sTitle)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775757C-9F73-444E-BD17-38D26D179854}"/>
              </a:ext>
            </a:extLst>
          </p:cNvPr>
          <p:cNvSpPr/>
          <p:nvPr/>
        </p:nvSpPr>
        <p:spPr>
          <a:xfrm>
            <a:off x="1168400" y="4292600"/>
            <a:ext cx="6807200" cy="922338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jack list after del: ['10000', 'Jack Ma', 47, 'CEO']</a:t>
            </a:r>
          </a:p>
          <a:p>
            <a:pPr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jack list after pop: ['10000', 'Jack Ma', 47]</a:t>
            </a:r>
          </a:p>
          <a:p>
            <a:pPr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The popped element is: CEO</a:t>
            </a:r>
            <a:endParaRPr lang="zh-CN" altLang="en-US" noProof="1">
              <a:latin typeface="Consolas" panose="020B0609020204030204" pitchFamily="49" charset="0"/>
              <a:ea typeface="阿里巴巴普惠体 R" pitchFamily="18" charset="-122"/>
              <a:cs typeface="阿里巴巴普惠体 R" pitchFamily="18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内容占位符 2">
            <a:extLst>
              <a:ext uri="{FF2B5EF4-FFF2-40B4-BE49-F238E27FC236}">
                <a16:creationId xmlns:a16="http://schemas.microsoft.com/office/drawing/2014/main" id="{4A5601A5-69F3-4B43-9AFF-01477C1F79E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57188" y="630238"/>
            <a:ext cx="8229600" cy="4713287"/>
          </a:xfrm>
        </p:spPr>
        <p:txBody>
          <a:bodyPr/>
          <a:lstStyle/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8000"/>
                </a:solidFill>
                <a:latin typeface="Consolas" panose="020B0609020204030204" pitchFamily="49" charset="0"/>
              </a:rPr>
              <a:t>#popremove.py</a:t>
            </a:r>
            <a:endParaRPr lang="en-US" altLang="zh-CN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jack = [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'10000'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'Jack Ma'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'male'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1800">
                <a:solidFill>
                  <a:srgbClr val="09885A"/>
                </a:solidFill>
                <a:latin typeface="Consolas" panose="020B0609020204030204" pitchFamily="49" charset="0"/>
              </a:rPr>
              <a:t>47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1800">
                <a:solidFill>
                  <a:srgbClr val="09885A"/>
                </a:solidFill>
                <a:latin typeface="Consolas" panose="020B0609020204030204" pitchFamily="49" charset="0"/>
              </a:rPr>
              <a:t>47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'CEO'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1800">
                <a:solidFill>
                  <a:srgbClr val="09885A"/>
                </a:solidFill>
                <a:latin typeface="Consolas" panose="020B0609020204030204" pitchFamily="49" charset="0"/>
              </a:rPr>
              <a:t>47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sGender = jack.pop(</a:t>
            </a:r>
            <a:r>
              <a:rPr lang="en-US" altLang="zh-CN" sz="180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"jack list after pop(2):"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,jack)</a:t>
            </a: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"The popped element is:"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,sGender)</a:t>
            </a:r>
          </a:p>
          <a:p>
            <a:pPr indent="720725">
              <a:spcBef>
                <a:spcPct val="0"/>
              </a:spcBef>
              <a:buFontTx/>
              <a:buNone/>
            </a:pPr>
            <a:b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      jack.remove(</a:t>
            </a:r>
            <a:r>
              <a:rPr lang="en-US" altLang="zh-CN" sz="1800">
                <a:solidFill>
                  <a:srgbClr val="09885A"/>
                </a:solidFill>
                <a:latin typeface="Consolas" panose="020B0609020204030204" pitchFamily="49" charset="0"/>
              </a:rPr>
              <a:t>47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indent="720725">
              <a:spcBef>
                <a:spcPct val="0"/>
              </a:spcBef>
              <a:buFontTx/>
              <a:buNone/>
            </a:pP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sz="1800">
                <a:solidFill>
                  <a:srgbClr val="A31515"/>
                </a:solidFill>
                <a:latin typeface="Consolas" panose="020B0609020204030204" pitchFamily="49" charset="0"/>
              </a:rPr>
              <a:t>"jack list after remove(47):"</a:t>
            </a:r>
            <a:r>
              <a:rPr lang="en-US" altLang="zh-CN" sz="1800">
                <a:solidFill>
                  <a:srgbClr val="000000"/>
                </a:solidFill>
                <a:latin typeface="Consolas" panose="020B0609020204030204" pitchFamily="49" charset="0"/>
              </a:rPr>
              <a:t>,jack)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31D6A36-C405-49E3-A0AB-1BDDE68AD33F}"/>
              </a:ext>
            </a:extLst>
          </p:cNvPr>
          <p:cNvSpPr/>
          <p:nvPr/>
        </p:nvSpPr>
        <p:spPr>
          <a:xfrm>
            <a:off x="612775" y="4294188"/>
            <a:ext cx="8185150" cy="922337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jack list after pop(2): ['10000', 'Jack Ma', 47, 47, 'CEO', 47]</a:t>
            </a:r>
          </a:p>
          <a:p>
            <a:pPr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The popped element is: male</a:t>
            </a:r>
          </a:p>
          <a:p>
            <a:pPr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jack list after remove(47): ['10000', 'Jack Ma', 47, 'CEO', 47]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FABBEC-C754-4FFB-88F9-7D50A4287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03188"/>
            <a:ext cx="8243887" cy="661987"/>
          </a:xfrm>
        </p:spPr>
        <p:txBody>
          <a:bodyPr/>
          <a:lstStyle/>
          <a:p>
            <a:pPr algn="ctr">
              <a:defRPr/>
            </a:pPr>
            <a:r>
              <a:rPr lang="zh-CN" altLang="en-US" dirty="0"/>
              <a:t>列表方法举例</a:t>
            </a:r>
          </a:p>
        </p:txBody>
      </p:sp>
      <p:sp>
        <p:nvSpPr>
          <p:cNvPr id="19459" name="内容占位符 2">
            <a:extLst>
              <a:ext uri="{FF2B5EF4-FFF2-40B4-BE49-F238E27FC236}">
                <a16:creationId xmlns:a16="http://schemas.microsoft.com/office/drawing/2014/main" id="{54A40EC7-4987-4B6E-ABBB-BAF8AD5579E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27088" y="908050"/>
            <a:ext cx="8004175" cy="5473700"/>
          </a:xfrm>
        </p:spPr>
        <p:txBody>
          <a:bodyPr/>
          <a:lstStyle/>
          <a:p>
            <a:pPr indent="0">
              <a:lnSpc>
                <a:spcPct val="180000"/>
              </a:lnSpc>
              <a:spcBef>
                <a:spcPct val="0"/>
              </a:spcBef>
              <a:buFontTx/>
              <a:buNone/>
            </a:pPr>
            <a:r>
              <a:rPr lang="en-US" altLang="zh-CN"/>
              <a:t>Alist=[1,12,5,8]</a:t>
            </a:r>
          </a:p>
          <a:p>
            <a:pPr indent="0">
              <a:lnSpc>
                <a:spcPct val="180000"/>
              </a:lnSpc>
              <a:spcBef>
                <a:spcPct val="0"/>
              </a:spcBef>
              <a:buFontTx/>
              <a:buNone/>
            </a:pPr>
            <a:r>
              <a:rPr lang="en-US" altLang="zh-CN"/>
              <a:t>Alist.append(17)</a:t>
            </a:r>
          </a:p>
          <a:p>
            <a:pPr indent="0">
              <a:lnSpc>
                <a:spcPct val="180000"/>
              </a:lnSpc>
              <a:spcBef>
                <a:spcPct val="0"/>
              </a:spcBef>
              <a:buFontTx/>
              <a:buNone/>
            </a:pPr>
            <a:r>
              <a:rPr lang="en-US" altLang="zh-CN"/>
              <a:t>Blist=[20,2]</a:t>
            </a:r>
          </a:p>
          <a:p>
            <a:pPr indent="0">
              <a:lnSpc>
                <a:spcPct val="180000"/>
              </a:lnSpc>
              <a:spcBef>
                <a:spcPct val="0"/>
              </a:spcBef>
              <a:buFontTx/>
              <a:buNone/>
            </a:pPr>
            <a:r>
              <a:rPr lang="en-US" altLang="zh-CN"/>
              <a:t>Alist.extend(Blist)</a:t>
            </a:r>
          </a:p>
          <a:p>
            <a:pPr indent="0">
              <a:lnSpc>
                <a:spcPct val="180000"/>
              </a:lnSpc>
              <a:spcBef>
                <a:spcPct val="0"/>
              </a:spcBef>
              <a:buFontTx/>
              <a:buNone/>
            </a:pPr>
            <a:r>
              <a:rPr lang="en-US" altLang="zh-CN"/>
              <a:t>Alist.insert(3,’a’)</a:t>
            </a:r>
          </a:p>
          <a:p>
            <a:pPr indent="0">
              <a:lnSpc>
                <a:spcPct val="180000"/>
              </a:lnSpc>
              <a:spcBef>
                <a:spcPct val="0"/>
              </a:spcBef>
              <a:buFontTx/>
              <a:buNone/>
            </a:pPr>
            <a:r>
              <a:rPr lang="en-US" altLang="zh-CN"/>
              <a:t>Alist.remove(8)</a:t>
            </a:r>
          </a:p>
          <a:p>
            <a:pPr indent="0">
              <a:lnSpc>
                <a:spcPct val="180000"/>
              </a:lnSpc>
              <a:spcBef>
                <a:spcPct val="0"/>
              </a:spcBef>
              <a:buFontTx/>
              <a:buNone/>
            </a:pPr>
            <a:r>
              <a:rPr lang="en-US" altLang="zh-CN"/>
              <a:t>Alist.pop()</a:t>
            </a:r>
          </a:p>
          <a:p>
            <a:pPr indent="0">
              <a:lnSpc>
                <a:spcPct val="180000"/>
              </a:lnSpc>
              <a:spcBef>
                <a:spcPct val="0"/>
              </a:spcBef>
              <a:buFontTx/>
              <a:buNone/>
            </a:pPr>
            <a:r>
              <a:rPr lang="en-US" altLang="zh-CN"/>
              <a:t>Alist.reverse()</a:t>
            </a:r>
            <a:endParaRPr lang="zh-CN" altLang="en-US"/>
          </a:p>
        </p:txBody>
      </p:sp>
      <p:sp>
        <p:nvSpPr>
          <p:cNvPr id="19460" name="矩形 4">
            <a:extLst>
              <a:ext uri="{FF2B5EF4-FFF2-40B4-BE49-F238E27FC236}">
                <a16:creationId xmlns:a16="http://schemas.microsoft.com/office/drawing/2014/main" id="{90EC1338-FCF4-4B47-9FDA-AAF99B919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2963" y="933450"/>
            <a:ext cx="4033837" cy="208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80000"/>
              </a:lnSpc>
            </a:pPr>
            <a:r>
              <a:rPr lang="en-US" altLang="zh-CN" sz="2400">
                <a:solidFill>
                  <a:srgbClr val="FF0000"/>
                </a:solidFill>
              </a:rPr>
              <a:t>Alist=[1,12,5,8]</a:t>
            </a:r>
          </a:p>
          <a:p>
            <a:pPr eaLnBrk="1" hangingPunct="1">
              <a:lnSpc>
                <a:spcPct val="180000"/>
              </a:lnSpc>
            </a:pPr>
            <a:r>
              <a:rPr lang="en-US" altLang="zh-CN" sz="2400">
                <a:solidFill>
                  <a:srgbClr val="FF0000"/>
                </a:solidFill>
              </a:rPr>
              <a:t>Blist=[20,2]</a:t>
            </a:r>
          </a:p>
          <a:p>
            <a:pPr eaLnBrk="1" hangingPunct="1">
              <a:lnSpc>
                <a:spcPct val="180000"/>
              </a:lnSpc>
            </a:pPr>
            <a:endParaRPr lang="en-US" altLang="zh-CN"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矩形 3">
            <a:extLst>
              <a:ext uri="{FF2B5EF4-FFF2-40B4-BE49-F238E27FC236}">
                <a16:creationId xmlns:a16="http://schemas.microsoft.com/office/drawing/2014/main" id="{6A5E0585-311B-4EA0-AEFB-EB7C1AC57D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0113" y="1196975"/>
            <a:ext cx="2951162" cy="397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/>
              <a:t>Alist=[1,12,5,8]</a:t>
            </a:r>
          </a:p>
          <a:p>
            <a:r>
              <a:rPr lang="zh-CN" altLang="en-US"/>
              <a:t>Alist.append(17)</a:t>
            </a:r>
          </a:p>
          <a:p>
            <a:r>
              <a:rPr lang="zh-CN" altLang="en-US"/>
              <a:t>print(Alist)</a:t>
            </a:r>
          </a:p>
          <a:p>
            <a:r>
              <a:rPr lang="zh-CN" altLang="en-US"/>
              <a:t>Blist=[20,2]</a:t>
            </a:r>
          </a:p>
          <a:p>
            <a:r>
              <a:rPr lang="zh-CN" altLang="en-US"/>
              <a:t>Alist.extend(Blist)</a:t>
            </a:r>
          </a:p>
          <a:p>
            <a:r>
              <a:rPr lang="zh-CN" altLang="en-US"/>
              <a:t>print(Alist)</a:t>
            </a:r>
          </a:p>
          <a:p>
            <a:r>
              <a:rPr lang="zh-CN" altLang="en-US"/>
              <a:t>Alist.insert(3,'a')</a:t>
            </a:r>
          </a:p>
          <a:p>
            <a:r>
              <a:rPr lang="zh-CN" altLang="en-US"/>
              <a:t>print(Alist)</a:t>
            </a:r>
          </a:p>
          <a:p>
            <a:r>
              <a:rPr lang="zh-CN" altLang="en-US"/>
              <a:t>Alist.remove(8)</a:t>
            </a:r>
          </a:p>
          <a:p>
            <a:r>
              <a:rPr lang="zh-CN" altLang="en-US"/>
              <a:t>print(Alist)</a:t>
            </a:r>
          </a:p>
          <a:p>
            <a:r>
              <a:rPr lang="zh-CN" altLang="en-US"/>
              <a:t>Alist.pop()</a:t>
            </a:r>
          </a:p>
          <a:p>
            <a:r>
              <a:rPr lang="zh-CN" altLang="en-US"/>
              <a:t>print(Alist)</a:t>
            </a:r>
          </a:p>
          <a:p>
            <a:r>
              <a:rPr lang="zh-CN" altLang="en-US"/>
              <a:t>Alist.reverse()</a:t>
            </a:r>
          </a:p>
          <a:p>
            <a:r>
              <a:rPr lang="zh-CN" altLang="en-US"/>
              <a:t>print(Alist)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1869B4A-D9ED-41EB-AC75-1DC651F35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" t="22342" r="56248" b="57683"/>
          <a:stretch>
            <a:fillRect/>
          </a:stretch>
        </p:blipFill>
        <p:spPr bwMode="auto">
          <a:xfrm>
            <a:off x="3563938" y="2317750"/>
            <a:ext cx="4519612" cy="172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97DD39-99E7-4FC0-8512-F375D1860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方法</a:t>
            </a:r>
            <a:r>
              <a:rPr lang="en-US" altLang="zh-CN" dirty="0"/>
              <a:t>sort()</a:t>
            </a:r>
            <a:r>
              <a:rPr lang="zh-CN" altLang="en-US" dirty="0"/>
              <a:t>对列表进行排序</a:t>
            </a:r>
          </a:p>
        </p:txBody>
      </p:sp>
      <p:sp>
        <p:nvSpPr>
          <p:cNvPr id="21507" name="内容占位符 2">
            <a:extLst>
              <a:ext uri="{FF2B5EF4-FFF2-40B4-BE49-F238E27FC236}">
                <a16:creationId xmlns:a16="http://schemas.microsoft.com/office/drawing/2014/main" id="{E38306F6-8024-454A-9B1D-46B3FD66AC5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412875"/>
            <a:ext cx="8229600" cy="4713288"/>
          </a:xfrm>
        </p:spPr>
        <p:txBody>
          <a:bodyPr/>
          <a:lstStyle/>
          <a:p>
            <a:pPr indent="719138">
              <a:spcBef>
                <a:spcPct val="0"/>
              </a:spcBef>
              <a:buFontTx/>
              <a:buNone/>
            </a:pPr>
            <a:r>
              <a:rPr lang="zh-CN" altLang="en-US"/>
              <a:t>假设</a:t>
            </a:r>
            <a:r>
              <a:rPr lang="en-US" altLang="zh-CN"/>
              <a:t>1</a:t>
            </a:r>
            <a:r>
              <a:rPr lang="zh-CN" altLang="en-US"/>
              <a:t>个汽车列表，让其中的汽车按字母顺序排列。</a:t>
            </a:r>
            <a:endParaRPr lang="en-US" altLang="zh-CN"/>
          </a:p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/>
              <a:t>cars=['toyota','bmw','audi','subaru']</a:t>
            </a:r>
          </a:p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/>
              <a:t>cars.sort()</a:t>
            </a:r>
          </a:p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/>
              <a:t>print(cars)</a:t>
            </a:r>
          </a:p>
          <a:p>
            <a:pPr indent="719138">
              <a:spcBef>
                <a:spcPct val="0"/>
              </a:spcBef>
              <a:buFontTx/>
              <a:buNone/>
            </a:pPr>
            <a:endParaRPr lang="en-US" altLang="zh-CN"/>
          </a:p>
          <a:p>
            <a:pPr indent="719138">
              <a:spcBef>
                <a:spcPct val="0"/>
              </a:spcBef>
              <a:buFontTx/>
              <a:buNone/>
            </a:pPr>
            <a:endParaRPr lang="en-US" altLang="zh-CN"/>
          </a:p>
          <a:p>
            <a:pPr indent="719138">
              <a:spcBef>
                <a:spcPct val="0"/>
              </a:spcBef>
              <a:buFontTx/>
              <a:buNone/>
            </a:pPr>
            <a:endParaRPr lang="en-US" altLang="zh-CN"/>
          </a:p>
          <a:p>
            <a:pPr indent="719138">
              <a:spcBef>
                <a:spcPct val="0"/>
              </a:spcBef>
              <a:buFontTx/>
              <a:buNone/>
            </a:pPr>
            <a:r>
              <a:rPr lang="zh-CN" altLang="en-US"/>
              <a:t>按与字母顺序相反的排列，参数</a:t>
            </a:r>
            <a:r>
              <a:rPr lang="en-US" altLang="zh-CN"/>
              <a:t>reverse=True</a:t>
            </a:r>
            <a:r>
              <a:rPr lang="zh-CN" altLang="en-US"/>
              <a:t>。</a:t>
            </a:r>
            <a:endParaRPr lang="en-US" altLang="zh-CN"/>
          </a:p>
        </p:txBody>
      </p:sp>
      <p:pic>
        <p:nvPicPr>
          <p:cNvPr id="21508" name="Picture 2">
            <a:extLst>
              <a:ext uri="{FF2B5EF4-FFF2-40B4-BE49-F238E27FC236}">
                <a16:creationId xmlns:a16="http://schemas.microsoft.com/office/drawing/2014/main" id="{31CDB1F7-AF6B-4E4B-82B8-335897B3DB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91" t="64674" r="35583" b="26819"/>
          <a:stretch>
            <a:fillRect/>
          </a:stretch>
        </p:blipFill>
        <p:spPr bwMode="auto">
          <a:xfrm>
            <a:off x="1525588" y="3392488"/>
            <a:ext cx="6677025" cy="1512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3">
            <a:extLst>
              <a:ext uri="{FF2B5EF4-FFF2-40B4-BE49-F238E27FC236}">
                <a16:creationId xmlns:a16="http://schemas.microsoft.com/office/drawing/2014/main" id="{3E506D3B-DBF6-4E0A-8326-12EDD1ABF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9" t="80751" r="31165" b="10001"/>
          <a:stretch>
            <a:fillRect/>
          </a:stretch>
        </p:blipFill>
        <p:spPr bwMode="auto">
          <a:xfrm>
            <a:off x="1619250" y="5348288"/>
            <a:ext cx="5551488" cy="1112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9AC9EF-700C-4A59-B46B-1C006575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函数</a:t>
            </a:r>
            <a:r>
              <a:rPr lang="en-US" altLang="zh-CN" dirty="0"/>
              <a:t>sorted()</a:t>
            </a:r>
            <a:r>
              <a:rPr lang="zh-CN" altLang="en-US" dirty="0"/>
              <a:t>对列表进行排序</a:t>
            </a:r>
          </a:p>
        </p:txBody>
      </p:sp>
      <p:sp>
        <p:nvSpPr>
          <p:cNvPr id="22531" name="内容占位符 2">
            <a:extLst>
              <a:ext uri="{FF2B5EF4-FFF2-40B4-BE49-F238E27FC236}">
                <a16:creationId xmlns:a16="http://schemas.microsoft.com/office/drawing/2014/main" id="{22DB6CB5-7906-41AB-8C30-54D1F27FF51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412875"/>
            <a:ext cx="8578850" cy="4713288"/>
          </a:xfrm>
        </p:spPr>
        <p:txBody>
          <a:bodyPr/>
          <a:lstStyle/>
          <a:p>
            <a:pPr indent="719138">
              <a:spcBef>
                <a:spcPct val="0"/>
              </a:spcBef>
              <a:buFontTx/>
              <a:buNone/>
            </a:pPr>
            <a:r>
              <a:rPr lang="zh-CN" altLang="en-US"/>
              <a:t>保留列表元素原来的排列顺序，同时以特定的顺序呈现。</a:t>
            </a:r>
          </a:p>
        </p:txBody>
      </p:sp>
      <p:sp>
        <p:nvSpPr>
          <p:cNvPr id="22532" name="矩形 3">
            <a:extLst>
              <a:ext uri="{FF2B5EF4-FFF2-40B4-BE49-F238E27FC236}">
                <a16:creationId xmlns:a16="http://schemas.microsoft.com/office/drawing/2014/main" id="{6FD873D9-331A-4FDF-9DC9-9534EC633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388" y="2185988"/>
            <a:ext cx="6121400" cy="369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cars = ['bmw', 'audi', 'toyota', 'subaru']</a:t>
            </a:r>
          </a:p>
          <a:p>
            <a:pPr eaLnBrk="1" hangingPunct="1"/>
            <a:endParaRPr lang="en-US" altLang="zh-CN"/>
          </a:p>
          <a:p>
            <a:pPr eaLnBrk="1" hangingPunct="1"/>
            <a:r>
              <a:rPr lang="en-US" altLang="zh-CN"/>
              <a:t>print("Here is the original list:")</a:t>
            </a:r>
          </a:p>
          <a:p>
            <a:pPr eaLnBrk="1" hangingPunct="1"/>
            <a:r>
              <a:rPr lang="en-US" altLang="zh-CN"/>
              <a:t>print(cars)</a:t>
            </a:r>
          </a:p>
          <a:p>
            <a:pPr eaLnBrk="1" hangingPunct="1"/>
            <a:endParaRPr lang="en-US" altLang="zh-CN"/>
          </a:p>
          <a:p>
            <a:pPr eaLnBrk="1" hangingPunct="1"/>
            <a:r>
              <a:rPr lang="en-US" altLang="zh-CN"/>
              <a:t>print("\nHere is the sorted list:")</a:t>
            </a:r>
          </a:p>
          <a:p>
            <a:pPr eaLnBrk="1" hangingPunct="1"/>
            <a:r>
              <a:rPr lang="en-US" altLang="zh-CN"/>
              <a:t>print(sorted(cars))</a:t>
            </a:r>
          </a:p>
          <a:p>
            <a:pPr eaLnBrk="1" hangingPunct="1"/>
            <a:endParaRPr lang="en-US" altLang="zh-CN"/>
          </a:p>
          <a:p>
            <a:pPr eaLnBrk="1" hangingPunct="1"/>
            <a:r>
              <a:rPr lang="en-US" altLang="zh-CN"/>
              <a:t>print("\nHere is the reverse alphabetical list:")</a:t>
            </a:r>
          </a:p>
          <a:p>
            <a:pPr eaLnBrk="1" hangingPunct="1"/>
            <a:r>
              <a:rPr lang="en-US" altLang="zh-CN"/>
              <a:t>print(sorted(cars, reverse=True))</a:t>
            </a:r>
          </a:p>
          <a:p>
            <a:pPr eaLnBrk="1" hangingPunct="1"/>
            <a:endParaRPr lang="en-US" altLang="zh-CN"/>
          </a:p>
          <a:p>
            <a:pPr eaLnBrk="1" hangingPunct="1"/>
            <a:r>
              <a:rPr lang="en-US" altLang="zh-CN"/>
              <a:t>print("\nHere is the original list again:")</a:t>
            </a:r>
          </a:p>
          <a:p>
            <a:pPr eaLnBrk="1" hangingPunct="1"/>
            <a:r>
              <a:rPr lang="en-US" altLang="zh-CN"/>
              <a:t>print(cars)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86012A7-266E-4792-9CDD-34608410C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40" t="37267" r="46423" b="38052"/>
          <a:stretch>
            <a:fillRect/>
          </a:stretch>
        </p:blipFill>
        <p:spPr bwMode="auto">
          <a:xfrm>
            <a:off x="5067300" y="2565400"/>
            <a:ext cx="3778250" cy="2808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1B5DE162-6D5A-4369-9953-BD7C177E5A38}"/>
              </a:ext>
            </a:extLst>
          </p:cNvPr>
          <p:cNvSpPr/>
          <p:nvPr/>
        </p:nvSpPr>
        <p:spPr>
          <a:xfrm>
            <a:off x="893763" y="206375"/>
            <a:ext cx="7358062" cy="2860675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noProof="1">
                <a:solidFill>
                  <a:srgbClr val="008000"/>
                </a:solidFill>
                <a:latin typeface="Consolas" panose="020B0609020204030204" pitchFamily="49" charset="0"/>
              </a:rPr>
              <a:t>#sort.py</a:t>
            </a:r>
            <a:endParaRPr lang="en-US" altLang="zh-CN" noProof="1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names = [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'jack'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'mary'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'tom'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'dorothy'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'peter'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eaLnBrk="1" hangingPunct="1">
              <a:defRPr/>
            </a:pP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names.sort()</a:t>
            </a:r>
          </a:p>
          <a:p>
            <a:pPr eaLnBrk="1" hangingPunct="1">
              <a:defRPr/>
            </a:pP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print(names)</a:t>
            </a:r>
          </a:p>
          <a:p>
            <a:pPr eaLnBrk="1" hangingPunct="1">
              <a:defRPr/>
            </a:pP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names.sort(key=len)</a:t>
            </a:r>
          </a:p>
          <a:p>
            <a:pPr eaLnBrk="1" hangingPunct="1">
              <a:defRPr/>
            </a:pP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"sort by len:"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 names)</a:t>
            </a:r>
          </a:p>
          <a:p>
            <a:pPr eaLnBrk="1" hangingPunct="1">
              <a:defRPr/>
            </a:pPr>
            <a:b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scores = [</a:t>
            </a:r>
            <a:r>
              <a:rPr lang="en-US" altLang="zh-CN" noProof="1">
                <a:solidFill>
                  <a:srgbClr val="09885A"/>
                </a:solidFill>
                <a:latin typeface="Consolas" panose="020B0609020204030204" pitchFamily="49" charset="0"/>
              </a:rPr>
              <a:t>82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noProof="1">
                <a:solidFill>
                  <a:srgbClr val="09885A"/>
                </a:solidFill>
                <a:latin typeface="Consolas" panose="020B0609020204030204" pitchFamily="49" charset="0"/>
              </a:rPr>
              <a:t>66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noProof="1">
                <a:solidFill>
                  <a:srgbClr val="09885A"/>
                </a:solidFill>
                <a:latin typeface="Consolas" panose="020B0609020204030204" pitchFamily="49" charset="0"/>
              </a:rPr>
              <a:t>66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noProof="1">
                <a:solidFill>
                  <a:srgbClr val="09885A"/>
                </a:solidFill>
                <a:latin typeface="Consolas" panose="020B0609020204030204" pitchFamily="49" charset="0"/>
              </a:rPr>
              <a:t>93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noProof="1">
                <a:solidFill>
                  <a:srgbClr val="09885A"/>
                </a:solidFill>
                <a:latin typeface="Consolas" panose="020B0609020204030204" pitchFamily="49" charset="0"/>
              </a:rPr>
              <a:t>24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noProof="1">
                <a:solidFill>
                  <a:srgbClr val="09885A"/>
                </a:solidFill>
                <a:latin typeface="Consolas" panose="020B0609020204030204" pitchFamily="49" charset="0"/>
              </a:rPr>
              <a:t>15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zh-CN" noProof="1">
                <a:solidFill>
                  <a:srgbClr val="09885A"/>
                </a:solidFill>
                <a:latin typeface="Consolas" panose="020B0609020204030204" pitchFamily="49" charset="0"/>
              </a:rPr>
              <a:t>77.8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eaLnBrk="1" hangingPunct="1">
              <a:defRPr/>
            </a:pP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scores.sort(reverse=</a:t>
            </a:r>
            <a:r>
              <a:rPr lang="en-US" altLang="zh-CN" noProof="1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eaLnBrk="1" hangingPunct="1">
              <a:defRPr/>
            </a:pP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print(scores)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938B8CD-C3A6-4860-9A3F-20D3826156FA}"/>
              </a:ext>
            </a:extLst>
          </p:cNvPr>
          <p:cNvSpPr/>
          <p:nvPr/>
        </p:nvSpPr>
        <p:spPr>
          <a:xfrm>
            <a:off x="803275" y="3162300"/>
            <a:ext cx="7839075" cy="920750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['dorothy', 'jack', 'mary', 'peter', 'tom']</a:t>
            </a:r>
          </a:p>
          <a:p>
            <a:pPr eaLnBrk="1" hangingPunct="1"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sort by len: ['tom', 'jack', 'mary', 'peter', 'dorothy']</a:t>
            </a:r>
          </a:p>
          <a:p>
            <a:pPr eaLnBrk="1" hangingPunct="1"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[93, 82, 77.8, 66, 66, 24, 15]</a:t>
            </a:r>
            <a:endParaRPr lang="zh-CN" altLang="en-US" noProof="1">
              <a:latin typeface="Consolas" panose="020B0609020204030204" pitchFamily="49" charset="0"/>
              <a:ea typeface="阿里巴巴普惠体 R" pitchFamily="18" charset="-122"/>
              <a:cs typeface="阿里巴巴普惠体 R" pitchFamily="18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A14D444-7488-4200-8E4B-5D750B8DE888}"/>
              </a:ext>
            </a:extLst>
          </p:cNvPr>
          <p:cNvSpPr/>
          <p:nvPr/>
        </p:nvSpPr>
        <p:spPr>
          <a:xfrm>
            <a:off x="947738" y="4257675"/>
            <a:ext cx="7304087" cy="1476375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noProof="1">
                <a:solidFill>
                  <a:srgbClr val="008000"/>
                </a:solidFill>
                <a:latin typeface="Consolas" panose="020B0609020204030204" pitchFamily="49" charset="0"/>
              </a:rPr>
              <a:t>#sorted.py</a:t>
            </a:r>
            <a:endParaRPr lang="en-US" altLang="zh-CN" noProof="1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names = [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'jack'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'mary'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'tom'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'dorothy'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'peter'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eaLnBrk="1" hangingPunct="1">
              <a:defRPr/>
            </a:pP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namesSorted = sorted(names)</a:t>
            </a:r>
          </a:p>
          <a:p>
            <a:pPr eaLnBrk="1" hangingPunct="1">
              <a:defRPr/>
            </a:pP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"names: "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 names)</a:t>
            </a:r>
          </a:p>
          <a:p>
            <a:pPr eaLnBrk="1" hangingPunct="1">
              <a:defRPr/>
            </a:pP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en-US" altLang="zh-CN" noProof="1">
                <a:solidFill>
                  <a:srgbClr val="A31515"/>
                </a:solidFill>
                <a:latin typeface="Consolas" panose="020B0609020204030204" pitchFamily="49" charset="0"/>
              </a:rPr>
              <a:t>"namesSorted: "</a:t>
            </a:r>
            <a:r>
              <a:rPr lang="en-US" altLang="zh-CN" noProof="1">
                <a:solidFill>
                  <a:srgbClr val="000000"/>
                </a:solidFill>
                <a:latin typeface="Consolas" panose="020B0609020204030204" pitchFamily="49" charset="0"/>
              </a:rPr>
              <a:t>, namesSorted)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46B2CB5-84DA-4063-9959-F08E33AE7656}"/>
              </a:ext>
            </a:extLst>
          </p:cNvPr>
          <p:cNvSpPr/>
          <p:nvPr/>
        </p:nvSpPr>
        <p:spPr>
          <a:xfrm>
            <a:off x="947738" y="5859463"/>
            <a:ext cx="7840662" cy="644525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names:  ['jack', 'mary', 'tom', 'dorothy', 'peter']</a:t>
            </a:r>
          </a:p>
          <a:p>
            <a:pPr eaLnBrk="1" hangingPunct="1">
              <a:defRPr/>
            </a:pPr>
            <a:r>
              <a:rPr lang="en-US" altLang="zh-CN" noProof="1">
                <a:latin typeface="Consolas" panose="020B0609020204030204" pitchFamily="49" charset="0"/>
                <a:ea typeface="阿里巴巴普惠体 R" pitchFamily="18" charset="-122"/>
                <a:cs typeface="阿里巴巴普惠体 R" pitchFamily="18" charset="-122"/>
              </a:rPr>
              <a:t>namesSorted:  ['dorothy', 'jack', 'mary', 'peter', 'tom']</a:t>
            </a:r>
            <a:endParaRPr lang="zh-CN" altLang="en-US" noProof="1">
              <a:latin typeface="Consolas" panose="020B0609020204030204" pitchFamily="49" charset="0"/>
              <a:ea typeface="阿里巴巴普惠体 R" pitchFamily="18" charset="-122"/>
              <a:cs typeface="阿里巴巴普惠体 R" pitchFamily="18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>
            <a:extLst>
              <a:ext uri="{FF2B5EF4-FFF2-40B4-BE49-F238E27FC236}">
                <a16:creationId xmlns:a16="http://schemas.microsoft.com/office/drawing/2014/main" id="{899E4AF6-77B2-47DF-AC30-A201B610C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260350"/>
            <a:ext cx="8243887" cy="796925"/>
          </a:xfrm>
        </p:spPr>
        <p:txBody>
          <a:bodyPr rtlCol="0"/>
          <a:lstStyle/>
          <a:p>
            <a:pPr>
              <a:defRPr/>
            </a:pPr>
            <a:r>
              <a:rPr lang="zh-CN" altLang="en-US" dirty="0"/>
              <a:t>复制列表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4579" name="Rectangle 1">
            <a:extLst>
              <a:ext uri="{FF2B5EF4-FFF2-40B4-BE49-F238E27FC236}">
                <a16:creationId xmlns:a16="http://schemas.microsoft.com/office/drawing/2014/main" id="{43B86DDA-9C67-4CF7-ADD2-F7386DE328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1196975"/>
            <a:ext cx="7239000" cy="1630363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  <a:t>students = [</a:t>
            </a:r>
            <a:r>
              <a:rPr lang="zh-CN" altLang="zh-CN" sz="2000" b="1">
                <a:solidFill>
                  <a:srgbClr val="008080"/>
                </a:solidFill>
                <a:latin typeface="宋体" panose="02010600030101010101" pitchFamily="2" charset="-122"/>
              </a:rPr>
              <a:t>"Lingling"</a:t>
            </a:r>
            <a: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  <a:t>, </a:t>
            </a:r>
            <a:r>
              <a:rPr lang="zh-CN" altLang="zh-CN" sz="2000" b="1">
                <a:solidFill>
                  <a:srgbClr val="008080"/>
                </a:solidFill>
                <a:latin typeface="宋体" panose="02010600030101010101" pitchFamily="2" charset="-122"/>
              </a:rPr>
              <a:t>"Hanmeimei"</a:t>
            </a:r>
            <a: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  <a:t>, </a:t>
            </a:r>
            <a:r>
              <a:rPr lang="zh-CN" altLang="zh-CN" sz="2000" b="1">
                <a:solidFill>
                  <a:srgbClr val="008080"/>
                </a:solidFill>
                <a:latin typeface="宋体" panose="02010600030101010101" pitchFamily="2" charset="-122"/>
              </a:rPr>
              <a:t>"John"</a:t>
            </a:r>
            <a: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  <a:t>, </a:t>
            </a:r>
            <a:r>
              <a:rPr lang="zh-CN" altLang="zh-CN" sz="2000" b="1">
                <a:solidFill>
                  <a:srgbClr val="008080"/>
                </a:solidFill>
                <a:latin typeface="宋体" panose="02010600030101010101" pitchFamily="2" charset="-122"/>
              </a:rPr>
              <a:t>"Austin"</a:t>
            </a:r>
            <a: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  <a:t>, </a:t>
            </a:r>
            <a:r>
              <a:rPr lang="zh-CN" altLang="zh-CN" sz="2000" b="1">
                <a:solidFill>
                  <a:srgbClr val="008080"/>
                </a:solidFill>
                <a:latin typeface="宋体" panose="02010600030101010101" pitchFamily="2" charset="-122"/>
              </a:rPr>
              <a:t>"Andy"</a:t>
            </a:r>
            <a: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  <a:t>, </a:t>
            </a:r>
            <a:r>
              <a:rPr lang="zh-CN" altLang="zh-CN" sz="2000" b="1">
                <a:solidFill>
                  <a:srgbClr val="008080"/>
                </a:solidFill>
                <a:latin typeface="宋体" panose="02010600030101010101" pitchFamily="2" charset="-122"/>
              </a:rPr>
              <a:t>"Gorge"</a:t>
            </a:r>
            <a: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  <a:t>]</a:t>
            </a:r>
            <a:b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</a:br>
            <a:b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</a:br>
            <a: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  <a:t>studentscopyed = students</a:t>
            </a:r>
            <a:b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</a:br>
            <a:r>
              <a:rPr lang="zh-CN" altLang="zh-CN" sz="2000">
                <a:solidFill>
                  <a:srgbClr val="000000"/>
                </a:solidFill>
                <a:latin typeface="宋体" panose="02010600030101010101" pitchFamily="2" charset="-122"/>
              </a:rPr>
              <a:t>studentscopyed = students[:]</a:t>
            </a:r>
            <a:endParaRPr lang="zh-CN" altLang="zh-CN" sz="4800">
              <a:latin typeface="Arial" panose="020B0604020202020204" pitchFamily="34" charset="0"/>
            </a:endParaRPr>
          </a:p>
        </p:txBody>
      </p:sp>
      <p:sp>
        <p:nvSpPr>
          <p:cNvPr id="19460" name="文本框 3">
            <a:extLst>
              <a:ext uri="{FF2B5EF4-FFF2-40B4-BE49-F238E27FC236}">
                <a16:creationId xmlns:a16="http://schemas.microsoft.com/office/drawing/2014/main" id="{2192DA58-6456-42E9-B91A-9AE02589DF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3429000"/>
            <a:ext cx="8496300" cy="203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zh-CN" altLang="en-US" sz="2000"/>
              <a:t>两种复制方法有根本区别！</a:t>
            </a:r>
            <a:endParaRPr lang="en-US" altLang="zh-CN" sz="2000"/>
          </a:p>
          <a:p>
            <a:pPr eaLnBrk="1" hangingPunct="1">
              <a:lnSpc>
                <a:spcPct val="90000"/>
              </a:lnSpc>
            </a:pPr>
            <a:r>
              <a:rPr lang="zh-CN" altLang="en-US" sz="2000"/>
              <a:t>前者：</a:t>
            </a:r>
            <a:endParaRPr lang="en-US" altLang="zh-CN" sz="2000"/>
          </a:p>
          <a:p>
            <a:pPr eaLnBrk="1" hangingPunct="1">
              <a:lnSpc>
                <a:spcPct val="90000"/>
              </a:lnSpc>
            </a:pPr>
            <a:r>
              <a:rPr lang="en-US" altLang="zh-CN" sz="2000"/>
              <a:t>         </a:t>
            </a:r>
            <a:r>
              <a:rPr lang="zh-CN" altLang="en-US" sz="2000"/>
              <a:t>为同一个列表建立了一个新的名字；两个名字指向的是同一个列表！</a:t>
            </a:r>
            <a:endParaRPr lang="en-US" altLang="zh-CN" sz="2000"/>
          </a:p>
          <a:p>
            <a:pPr eaLnBrk="1" hangingPunct="1">
              <a:lnSpc>
                <a:spcPct val="90000"/>
              </a:lnSpc>
            </a:pPr>
            <a:endParaRPr lang="en-US" altLang="zh-CN" sz="2000"/>
          </a:p>
          <a:p>
            <a:pPr eaLnBrk="1" hangingPunct="1">
              <a:lnSpc>
                <a:spcPct val="90000"/>
              </a:lnSpc>
            </a:pPr>
            <a:r>
              <a:rPr lang="zh-CN" altLang="en-US" sz="2000"/>
              <a:t>后者：</a:t>
            </a:r>
            <a:endParaRPr lang="en-US" altLang="zh-CN" sz="2000"/>
          </a:p>
          <a:p>
            <a:pPr eaLnBrk="1" hangingPunct="1">
              <a:lnSpc>
                <a:spcPct val="90000"/>
              </a:lnSpc>
            </a:pPr>
            <a:r>
              <a:rPr lang="en-US" altLang="zh-CN" sz="2000"/>
              <a:t>         </a:t>
            </a:r>
            <a:r>
              <a:rPr lang="zh-CN" altLang="en-US" sz="2000"/>
              <a:t>复制了一个新列表。</a:t>
            </a:r>
            <a:endParaRPr lang="en-US" altLang="zh-CN" sz="2000"/>
          </a:p>
          <a:p>
            <a:pPr eaLnBrk="1" hangingPunct="1">
              <a:lnSpc>
                <a:spcPct val="90000"/>
              </a:lnSpc>
            </a:pPr>
            <a:endParaRPr lang="en-US" altLang="zh-CN" sz="200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E840B3-B1B9-49E3-A59A-F9697BC9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913" y="115888"/>
            <a:ext cx="7153275" cy="981075"/>
          </a:xfrm>
        </p:spPr>
        <p:txBody>
          <a:bodyPr/>
          <a:lstStyle/>
          <a:p>
            <a:pPr>
              <a:defRPr/>
            </a:pPr>
            <a:r>
              <a:rPr lang="zh-CN" altLang="zh-CN" dirty="0"/>
              <a:t>列表</a:t>
            </a:r>
            <a:endParaRPr lang="zh-CN" altLang="en-US" dirty="0"/>
          </a:p>
        </p:txBody>
      </p:sp>
      <p:sp>
        <p:nvSpPr>
          <p:cNvPr id="7171" name="内容占位符 5">
            <a:extLst>
              <a:ext uri="{FF2B5EF4-FFF2-40B4-BE49-F238E27FC236}">
                <a16:creationId xmlns:a16="http://schemas.microsoft.com/office/drawing/2014/main" id="{DE272C42-1BB1-4509-890A-30E9DB21224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359499" y="1196752"/>
            <a:ext cx="7005637" cy="4895850"/>
          </a:xfrm>
        </p:spPr>
        <p:txBody>
          <a:bodyPr/>
          <a:lstStyle/>
          <a:p>
            <a:pPr indent="720725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zh-CN" sz="2200" dirty="0"/>
              <a:t>列表的声明形式为：</a:t>
            </a:r>
            <a:r>
              <a:rPr lang="en-US" altLang="zh-CN" sz="2200" dirty="0"/>
              <a:t>L=[ ]</a:t>
            </a:r>
            <a:r>
              <a:rPr lang="zh-CN" altLang="zh-CN" sz="2200" dirty="0"/>
              <a:t>，执行这条语句时，将产生一个空列表。列表中的元素以“，”相间隔，例如，语句</a:t>
            </a:r>
            <a:r>
              <a:rPr lang="en-US" altLang="zh-CN" sz="2200" dirty="0"/>
              <a:t>L=[1,3,5]</a:t>
            </a:r>
            <a:r>
              <a:rPr lang="zh-CN" altLang="zh-CN" sz="2200" dirty="0"/>
              <a:t>定义了一个含有三个元素的列表。元素之间用</a:t>
            </a:r>
            <a:r>
              <a:rPr lang="en-US" altLang="zh-CN" sz="2200" dirty="0"/>
              <a:t>‘</a:t>
            </a:r>
            <a:r>
              <a:rPr lang="zh-CN" altLang="zh-CN" sz="2200" dirty="0"/>
              <a:t>，</a:t>
            </a:r>
            <a:r>
              <a:rPr lang="en-US" altLang="zh-CN" sz="2200" dirty="0"/>
              <a:t>’</a:t>
            </a:r>
            <a:r>
              <a:rPr lang="zh-CN" altLang="zh-CN" sz="2200" dirty="0"/>
              <a:t>相间隔。</a:t>
            </a:r>
          </a:p>
          <a:p>
            <a:pPr indent="720725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zh-CN" sz="2200" dirty="0"/>
              <a:t>列表为每个元素分配了一个序号。在</a:t>
            </a:r>
            <a:r>
              <a:rPr lang="en-US" altLang="zh-CN" sz="2200" dirty="0"/>
              <a:t>Python</a:t>
            </a:r>
            <a:r>
              <a:rPr lang="zh-CN" altLang="zh-CN" sz="2200" dirty="0"/>
              <a:t>中，将这种有顺序编号的结构称之为“序列”，序列主要包括：</a:t>
            </a:r>
            <a:r>
              <a:rPr lang="zh-CN" altLang="zh-CN" sz="2200" b="1" dirty="0"/>
              <a:t>列表、元组、字符串</a:t>
            </a:r>
            <a:r>
              <a:rPr lang="zh-CN" altLang="zh-CN" sz="2200" dirty="0"/>
              <a:t>等。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矩形 3">
            <a:extLst>
              <a:ext uri="{FF2B5EF4-FFF2-40B4-BE49-F238E27FC236}">
                <a16:creationId xmlns:a16="http://schemas.microsoft.com/office/drawing/2014/main" id="{294BF054-BE35-4425-BF92-0721370C9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450" y="836613"/>
            <a:ext cx="6553200" cy="3478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/>
              <a:t>my_foods = ['pizza', 'falafel', 'carrot cake'] </a:t>
            </a:r>
          </a:p>
          <a:p>
            <a:pPr eaLnBrk="1" hangingPunct="1"/>
            <a:r>
              <a:rPr lang="en-US" altLang="zh-CN" sz="2000">
                <a:solidFill>
                  <a:srgbClr val="FF0000"/>
                </a:solidFill>
              </a:rPr>
              <a:t>friend_foods = my_foods[:] </a:t>
            </a:r>
          </a:p>
          <a:p>
            <a:pPr eaLnBrk="1" hangingPunct="1"/>
            <a:endParaRPr lang="en-US" altLang="zh-CN" sz="2000"/>
          </a:p>
          <a:p>
            <a:pPr eaLnBrk="1" hangingPunct="1"/>
            <a:r>
              <a:rPr lang="en-US" altLang="zh-CN" sz="2000"/>
              <a:t>my_foods.append('cannoli') </a:t>
            </a:r>
          </a:p>
          <a:p>
            <a:pPr eaLnBrk="1" hangingPunct="1"/>
            <a:r>
              <a:rPr lang="en-US" altLang="zh-CN" sz="2000"/>
              <a:t>friend_foods.append('ice cream') </a:t>
            </a:r>
          </a:p>
          <a:p>
            <a:pPr eaLnBrk="1" hangingPunct="1"/>
            <a:endParaRPr lang="en-US" altLang="zh-CN" sz="2000"/>
          </a:p>
          <a:p>
            <a:pPr eaLnBrk="1" hangingPunct="1"/>
            <a:r>
              <a:rPr lang="en-US" altLang="zh-CN" sz="2000"/>
              <a:t>print("My favorite foods are:")</a:t>
            </a:r>
          </a:p>
          <a:p>
            <a:pPr eaLnBrk="1" hangingPunct="1"/>
            <a:r>
              <a:rPr lang="en-US" altLang="zh-CN" sz="2000"/>
              <a:t>print(my_foods)</a:t>
            </a:r>
          </a:p>
          <a:p>
            <a:pPr eaLnBrk="1" hangingPunct="1"/>
            <a:endParaRPr lang="en-US" altLang="zh-CN" sz="2000"/>
          </a:p>
          <a:p>
            <a:pPr eaLnBrk="1" hangingPunct="1"/>
            <a:r>
              <a:rPr lang="en-US" altLang="zh-CN" sz="2000"/>
              <a:t>print("\nMy friend's favorite foods are:")</a:t>
            </a:r>
          </a:p>
          <a:p>
            <a:pPr eaLnBrk="1" hangingPunct="1"/>
            <a:r>
              <a:rPr lang="en-US" altLang="zh-CN" sz="2000"/>
              <a:t>print(friend_foods)</a:t>
            </a:r>
            <a:endParaRPr lang="zh-CN" altLang="en-US" sz="2000"/>
          </a:p>
        </p:txBody>
      </p:sp>
      <p:pic>
        <p:nvPicPr>
          <p:cNvPr id="41986" name="Picture 2">
            <a:extLst>
              <a:ext uri="{FF2B5EF4-FFF2-40B4-BE49-F238E27FC236}">
                <a16:creationId xmlns:a16="http://schemas.microsoft.com/office/drawing/2014/main" id="{EFBBCBDA-9677-4256-B68D-2F673160A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12" r="31609" b="63274"/>
          <a:stretch>
            <a:fillRect/>
          </a:stretch>
        </p:blipFill>
        <p:spPr bwMode="auto">
          <a:xfrm>
            <a:off x="1301750" y="4724400"/>
            <a:ext cx="6875463" cy="151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>
            <a:extLst>
              <a:ext uri="{FF2B5EF4-FFF2-40B4-BE49-F238E27FC236}">
                <a16:creationId xmlns:a16="http://schemas.microsoft.com/office/drawing/2014/main" id="{FC41F512-26A9-46EA-A6E6-F08519A62E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26167" b="38615"/>
          <a:stretch>
            <a:fillRect/>
          </a:stretch>
        </p:blipFill>
        <p:spPr bwMode="auto">
          <a:xfrm>
            <a:off x="827088" y="4508500"/>
            <a:ext cx="7561262" cy="117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1" name="矩形 1">
            <a:extLst>
              <a:ext uri="{FF2B5EF4-FFF2-40B4-BE49-F238E27FC236}">
                <a16:creationId xmlns:a16="http://schemas.microsoft.com/office/drawing/2014/main" id="{414F4A65-DC0E-484A-AFD0-C29DB18199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3350" y="620713"/>
            <a:ext cx="6624638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my_foods = ['pizza', 'falafel', 'carrot cake'] </a:t>
            </a:r>
          </a:p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friend_foods = my_foods </a:t>
            </a:r>
          </a:p>
          <a:p>
            <a:pPr eaLnBrk="1" hangingPunct="1"/>
            <a:endParaRPr lang="en-US" altLang="zh-CN"/>
          </a:p>
          <a:p>
            <a:pPr eaLnBrk="1" hangingPunct="1"/>
            <a:r>
              <a:rPr lang="en-US" altLang="zh-CN"/>
              <a:t>my_foods.append('cannoli') </a:t>
            </a:r>
          </a:p>
          <a:p>
            <a:pPr eaLnBrk="1" hangingPunct="1"/>
            <a:r>
              <a:rPr lang="en-US" altLang="zh-CN"/>
              <a:t>friend_foods.append('ice cream') </a:t>
            </a:r>
          </a:p>
          <a:p>
            <a:pPr eaLnBrk="1" hangingPunct="1"/>
            <a:endParaRPr lang="en-US" altLang="zh-CN"/>
          </a:p>
          <a:p>
            <a:pPr eaLnBrk="1" hangingPunct="1"/>
            <a:r>
              <a:rPr lang="en-US" altLang="zh-CN"/>
              <a:t>print("My favorite foods are:")</a:t>
            </a:r>
          </a:p>
          <a:p>
            <a:pPr eaLnBrk="1" hangingPunct="1"/>
            <a:r>
              <a:rPr lang="en-US" altLang="zh-CN"/>
              <a:t>print(my_foods)</a:t>
            </a:r>
          </a:p>
          <a:p>
            <a:pPr eaLnBrk="1" hangingPunct="1"/>
            <a:endParaRPr lang="en-US" altLang="zh-CN"/>
          </a:p>
          <a:p>
            <a:pPr eaLnBrk="1" hangingPunct="1"/>
            <a:r>
              <a:rPr lang="en-US" altLang="zh-CN"/>
              <a:t>print("\nMy friend's favorite foods are:")</a:t>
            </a:r>
          </a:p>
          <a:p>
            <a:pPr eaLnBrk="1" hangingPunct="1"/>
            <a:r>
              <a:rPr lang="en-US" altLang="zh-CN"/>
              <a:t>print(friend_foods)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0FAC92-0FDD-43C2-A3D5-F3CCA1C8D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375" y="103188"/>
            <a:ext cx="7210425" cy="1314450"/>
          </a:xfrm>
        </p:spPr>
        <p:txBody>
          <a:bodyPr/>
          <a:lstStyle/>
          <a:p>
            <a:pPr>
              <a:defRPr/>
            </a:pPr>
            <a:r>
              <a:rPr lang="zh-CN" altLang="zh-CN" dirty="0"/>
              <a:t>列表</a:t>
            </a:r>
            <a:r>
              <a:rPr lang="en-US" altLang="zh-CN" dirty="0"/>
              <a:t>—</a:t>
            </a:r>
            <a:r>
              <a:rPr lang="zh-CN" altLang="en-US" dirty="0"/>
              <a:t>遍历</a:t>
            </a:r>
          </a:p>
        </p:txBody>
      </p:sp>
      <p:sp>
        <p:nvSpPr>
          <p:cNvPr id="28675" name="内容占位符 5">
            <a:extLst>
              <a:ext uri="{FF2B5EF4-FFF2-40B4-BE49-F238E27FC236}">
                <a16:creationId xmlns:a16="http://schemas.microsoft.com/office/drawing/2014/main" id="{5D51BEB4-727B-4398-946E-AE8F682AD6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47813" y="1484313"/>
            <a:ext cx="6707187" cy="4856162"/>
          </a:xfrm>
        </p:spPr>
        <p:txBody>
          <a:bodyPr/>
          <a:lstStyle/>
          <a:p>
            <a:pPr indent="719138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zh-CN"/>
              <a:t>遍历，即要依次对列表中的所有元素进行访问（操作），对列表这种线性数据结构最自然的遍历方式就是循环。</a:t>
            </a:r>
            <a:r>
              <a:rPr lang="en-US" altLang="zh-CN"/>
              <a:t>Python</a:t>
            </a:r>
            <a:r>
              <a:rPr lang="zh-CN" altLang="zh-CN"/>
              <a:t>提供</a:t>
            </a:r>
            <a:r>
              <a:rPr lang="en-US" altLang="zh-CN"/>
              <a:t>while</a:t>
            </a:r>
            <a:r>
              <a:rPr lang="zh-CN" altLang="zh-CN"/>
              <a:t>以及</a:t>
            </a:r>
            <a:r>
              <a:rPr lang="en-US" altLang="zh-CN"/>
              <a:t>for</a:t>
            </a:r>
            <a:r>
              <a:rPr lang="zh-CN" altLang="zh-CN"/>
              <a:t>两种循环语句。</a:t>
            </a:r>
            <a:endParaRPr lang="en-US" altLang="zh-CN"/>
          </a:p>
          <a:p>
            <a:pPr indent="719138">
              <a:lnSpc>
                <a:spcPct val="200000"/>
              </a:lnSpc>
              <a:spcBef>
                <a:spcPct val="0"/>
              </a:spcBef>
              <a:buFontTx/>
              <a:buNone/>
            </a:pPr>
            <a:endParaRPr lang="zh-CN" altLang="zh-C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56D36-F928-4C64-B24B-6B8DD3911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7813" y="103188"/>
            <a:ext cx="7138987" cy="1314450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遍历之</a:t>
            </a:r>
            <a:r>
              <a:rPr lang="en-US" altLang="zh-CN" dirty="0"/>
              <a:t>while</a:t>
            </a:r>
            <a:r>
              <a:rPr lang="zh-CN" altLang="en-US" dirty="0"/>
              <a:t>循环</a:t>
            </a:r>
          </a:p>
        </p:txBody>
      </p:sp>
      <p:sp>
        <p:nvSpPr>
          <p:cNvPr id="29699" name="内容占位符 5">
            <a:extLst>
              <a:ext uri="{FF2B5EF4-FFF2-40B4-BE49-F238E27FC236}">
                <a16:creationId xmlns:a16="http://schemas.microsoft.com/office/drawing/2014/main" id="{9B405875-B7A4-47FB-881D-85986C01E4C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47813" y="1628775"/>
            <a:ext cx="7138987" cy="4137025"/>
          </a:xfrm>
        </p:spPr>
        <p:txBody>
          <a:bodyPr/>
          <a:lstStyle/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/>
              <a:t>while</a:t>
            </a:r>
            <a:r>
              <a:rPr lang="zh-CN" altLang="zh-CN"/>
              <a:t>循环的一般格式如下：首行会对一个</a:t>
            </a:r>
            <a:r>
              <a:rPr lang="en-US" altLang="zh-CN"/>
              <a:t>bool</a:t>
            </a:r>
            <a:r>
              <a:rPr lang="zh-CN" altLang="zh-CN"/>
              <a:t>变量</a:t>
            </a:r>
            <a:r>
              <a:rPr lang="en-US" altLang="zh-CN"/>
              <a:t>&lt;test1&gt;</a:t>
            </a:r>
            <a:r>
              <a:rPr lang="zh-CN" altLang="zh-CN"/>
              <a:t>进行检测，下面是要重复的语句块</a:t>
            </a:r>
            <a:r>
              <a:rPr lang="en-US" altLang="zh-CN"/>
              <a:t>&lt;</a:t>
            </a:r>
            <a:r>
              <a:rPr lang="zh-CN" altLang="zh-CN"/>
              <a:t>语句块</a:t>
            </a:r>
            <a:r>
              <a:rPr lang="en-US" altLang="zh-CN"/>
              <a:t>1&gt;</a:t>
            </a:r>
            <a:r>
              <a:rPr lang="zh-CN" altLang="zh-CN"/>
              <a:t>，在执行完</a:t>
            </a:r>
            <a:r>
              <a:rPr lang="en-US" altLang="zh-CN"/>
              <a:t>&lt;</a:t>
            </a:r>
            <a:r>
              <a:rPr lang="zh-CN" altLang="zh-CN"/>
              <a:t>语句块</a:t>
            </a:r>
            <a:r>
              <a:rPr lang="en-US" altLang="zh-CN"/>
              <a:t>1&gt;</a:t>
            </a:r>
            <a:r>
              <a:rPr lang="zh-CN" altLang="zh-CN"/>
              <a:t>后重新回到</a:t>
            </a:r>
            <a:r>
              <a:rPr lang="en-US" altLang="zh-CN"/>
              <a:t>while</a:t>
            </a:r>
            <a:r>
              <a:rPr lang="zh-CN" altLang="zh-CN"/>
              <a:t>首行检查</a:t>
            </a:r>
            <a:r>
              <a:rPr lang="en-US" altLang="zh-CN"/>
              <a:t>&lt;test1&gt;</a:t>
            </a:r>
            <a:r>
              <a:rPr lang="zh-CN" altLang="zh-CN"/>
              <a:t>的值。最后有一个可选的</a:t>
            </a:r>
            <a:r>
              <a:rPr lang="en-US" altLang="zh-CN"/>
              <a:t>else</a:t>
            </a:r>
            <a:r>
              <a:rPr lang="zh-CN" altLang="zh-CN"/>
              <a:t>部分，如果在循环体中没有遇到</a:t>
            </a:r>
            <a:r>
              <a:rPr lang="en-US" altLang="zh-CN"/>
              <a:t>break</a:t>
            </a:r>
            <a:r>
              <a:rPr lang="zh-CN" altLang="zh-CN"/>
              <a:t>语句，就会执行</a:t>
            </a:r>
            <a:r>
              <a:rPr lang="en-US" altLang="zh-CN"/>
              <a:t>else</a:t>
            </a:r>
            <a:r>
              <a:rPr lang="zh-CN" altLang="zh-CN"/>
              <a:t>部分，即</a:t>
            </a:r>
            <a:r>
              <a:rPr lang="en-US" altLang="zh-CN"/>
              <a:t>&lt;</a:t>
            </a:r>
            <a:r>
              <a:rPr lang="zh-CN" altLang="zh-CN"/>
              <a:t>语句块</a:t>
            </a:r>
            <a:r>
              <a:rPr lang="en-US" altLang="zh-CN"/>
              <a:t>2&gt;</a:t>
            </a:r>
            <a:r>
              <a:rPr lang="zh-CN" altLang="zh-CN"/>
              <a:t>。</a:t>
            </a:r>
          </a:p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/>
              <a:t>while&lt;test1&gt;: </a:t>
            </a:r>
            <a:endParaRPr lang="zh-CN" altLang="zh-CN"/>
          </a:p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/>
              <a:t>    &lt;</a:t>
            </a:r>
            <a:r>
              <a:rPr lang="zh-CN" altLang="zh-CN"/>
              <a:t>语句块</a:t>
            </a:r>
            <a:r>
              <a:rPr lang="en-US" altLang="zh-CN"/>
              <a:t>1&gt;</a:t>
            </a:r>
            <a:endParaRPr lang="zh-CN" altLang="zh-CN"/>
          </a:p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/>
              <a:t>else:</a:t>
            </a:r>
            <a:endParaRPr lang="zh-CN" altLang="zh-CN"/>
          </a:p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/>
              <a:t>    &lt;</a:t>
            </a:r>
            <a:r>
              <a:rPr lang="zh-CN" altLang="zh-CN"/>
              <a:t>语句块</a:t>
            </a:r>
            <a:r>
              <a:rPr lang="en-US" altLang="zh-CN"/>
              <a:t>2&gt;</a:t>
            </a:r>
            <a:endParaRPr lang="zh-CN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02581-70FA-4D18-A104-A2C37ED80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0" y="103188"/>
            <a:ext cx="7067550" cy="877887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遍历之</a:t>
            </a:r>
            <a:r>
              <a:rPr lang="en-US" altLang="zh-CN" dirty="0"/>
              <a:t>for</a:t>
            </a:r>
            <a:r>
              <a:rPr lang="zh-CN" altLang="en-US" dirty="0"/>
              <a:t>循环</a:t>
            </a:r>
          </a:p>
        </p:txBody>
      </p:sp>
      <p:sp>
        <p:nvSpPr>
          <p:cNvPr id="30723" name="内容占位符 5">
            <a:extLst>
              <a:ext uri="{FF2B5EF4-FFF2-40B4-BE49-F238E27FC236}">
                <a16:creationId xmlns:a16="http://schemas.microsoft.com/office/drawing/2014/main" id="{E45C11DC-3E81-4842-8172-27C87370D2C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68313" y="1196975"/>
            <a:ext cx="8229600" cy="4857750"/>
          </a:xfrm>
        </p:spPr>
        <p:txBody>
          <a:bodyPr/>
          <a:lstStyle/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 sz="2200"/>
              <a:t>for</a:t>
            </a:r>
            <a:r>
              <a:rPr lang="zh-CN" altLang="zh-CN" sz="2200"/>
              <a:t>循环的一般格式如下：首行会定义一个赋值目标</a:t>
            </a:r>
            <a:r>
              <a:rPr lang="en-US" altLang="zh-CN" sz="2200"/>
              <a:t>&lt;target&gt;</a:t>
            </a:r>
            <a:r>
              <a:rPr lang="zh-CN" altLang="zh-CN" sz="2200"/>
              <a:t>，</a:t>
            </a:r>
            <a:r>
              <a:rPr lang="en-US" altLang="zh-CN" sz="2200"/>
              <a:t>in</a:t>
            </a:r>
            <a:r>
              <a:rPr lang="zh-CN" altLang="zh-CN" sz="2200"/>
              <a:t>后面跟着要遍历的对象</a:t>
            </a:r>
            <a:r>
              <a:rPr lang="en-US" altLang="zh-CN" sz="2200"/>
              <a:t>&lt;object&gt;</a:t>
            </a:r>
            <a:r>
              <a:rPr lang="zh-CN" altLang="zh-CN" sz="2200"/>
              <a:t>，下面是想要重复的语句块。同</a:t>
            </a:r>
            <a:r>
              <a:rPr lang="en-US" altLang="zh-CN" sz="2200"/>
              <a:t>while</a:t>
            </a:r>
            <a:r>
              <a:rPr lang="zh-CN" altLang="zh-CN" sz="2200"/>
              <a:t>循环，</a:t>
            </a:r>
            <a:r>
              <a:rPr lang="en-US" altLang="zh-CN" sz="2200"/>
              <a:t>for</a:t>
            </a:r>
            <a:r>
              <a:rPr lang="zh-CN" altLang="zh-CN" sz="2200"/>
              <a:t>循环也有一个</a:t>
            </a:r>
            <a:r>
              <a:rPr lang="en-US" altLang="zh-CN" sz="2200"/>
              <a:t>else</a:t>
            </a:r>
            <a:r>
              <a:rPr lang="zh-CN" altLang="zh-CN" sz="2200"/>
              <a:t>子句，如果在</a:t>
            </a:r>
            <a:r>
              <a:rPr lang="en-US" altLang="zh-CN" sz="2200"/>
              <a:t>for</a:t>
            </a:r>
            <a:r>
              <a:rPr lang="zh-CN" altLang="zh-CN" sz="2200"/>
              <a:t>循环的结构体中遇到</a:t>
            </a:r>
            <a:r>
              <a:rPr lang="en-US" altLang="zh-CN" sz="2200"/>
              <a:t>break</a:t>
            </a:r>
            <a:r>
              <a:rPr lang="zh-CN" altLang="zh-CN" sz="2200"/>
              <a:t>语句，那么就会执行</a:t>
            </a:r>
            <a:r>
              <a:rPr lang="en-US" altLang="zh-CN" sz="2200"/>
              <a:t>else</a:t>
            </a:r>
            <a:r>
              <a:rPr lang="zh-CN" altLang="zh-CN" sz="2200"/>
              <a:t>子句。</a:t>
            </a:r>
          </a:p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 sz="2200"/>
              <a:t>for &lt;target&gt; in &lt;object&gt;:</a:t>
            </a:r>
            <a:endParaRPr lang="zh-CN" altLang="zh-CN" sz="2200"/>
          </a:p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 sz="2200"/>
              <a:t>	  &lt;</a:t>
            </a:r>
            <a:r>
              <a:rPr lang="zh-CN" altLang="zh-CN" sz="2200"/>
              <a:t>语句块</a:t>
            </a:r>
            <a:r>
              <a:rPr lang="en-US" altLang="zh-CN" sz="2200"/>
              <a:t>1&gt;</a:t>
            </a:r>
            <a:endParaRPr lang="zh-CN" altLang="zh-CN" sz="2200"/>
          </a:p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 sz="2200"/>
              <a:t>else:</a:t>
            </a:r>
            <a:endParaRPr lang="zh-CN" altLang="zh-CN" sz="2200"/>
          </a:p>
          <a:p>
            <a:pPr indent="719138">
              <a:spcBef>
                <a:spcPct val="0"/>
              </a:spcBef>
              <a:buFontTx/>
              <a:buNone/>
            </a:pPr>
            <a:r>
              <a:rPr lang="en-US" altLang="zh-CN" sz="2200"/>
              <a:t>	  &lt;</a:t>
            </a:r>
            <a:r>
              <a:rPr lang="zh-CN" altLang="zh-CN" sz="2200"/>
              <a:t>语句块</a:t>
            </a:r>
            <a:r>
              <a:rPr lang="en-US" altLang="zh-CN" sz="2200"/>
              <a:t>2&gt;</a:t>
            </a:r>
            <a:endParaRPr lang="zh-CN" altLang="zh-CN" sz="2200"/>
          </a:p>
          <a:p>
            <a:pPr indent="719138">
              <a:spcBef>
                <a:spcPct val="0"/>
              </a:spcBef>
              <a:buFontTx/>
              <a:buNone/>
            </a:pPr>
            <a:r>
              <a:rPr lang="zh-CN" altLang="zh-CN" sz="2200"/>
              <a:t>执行</a:t>
            </a:r>
            <a:r>
              <a:rPr lang="en-US" altLang="zh-CN" sz="2200"/>
              <a:t>for</a:t>
            </a:r>
            <a:r>
              <a:rPr lang="zh-CN" altLang="zh-CN" sz="2200"/>
              <a:t>循环时，对象</a:t>
            </a:r>
            <a:r>
              <a:rPr lang="en-US" altLang="zh-CN" sz="2200"/>
              <a:t>&lt;object&gt;</a:t>
            </a:r>
            <a:r>
              <a:rPr lang="zh-CN" altLang="zh-CN" sz="2200"/>
              <a:t>中的每一个元素都会赋值给目标</a:t>
            </a:r>
            <a:r>
              <a:rPr lang="en-US" altLang="zh-CN" sz="2200"/>
              <a:t>&lt;target&gt;</a:t>
            </a:r>
            <a:r>
              <a:rPr lang="zh-CN" altLang="zh-CN" sz="2200"/>
              <a:t>，然后为每个元素执行一遍循环体。赋值目标</a:t>
            </a:r>
            <a:r>
              <a:rPr lang="en-US" altLang="zh-CN" sz="2200"/>
              <a:t>&lt;object&gt;</a:t>
            </a:r>
            <a:r>
              <a:rPr lang="zh-CN" altLang="zh-CN" sz="2200"/>
              <a:t>可以是一个新的变量名，它的作用范围就是所在的</a:t>
            </a:r>
            <a:r>
              <a:rPr lang="en-US" altLang="zh-CN" sz="2200"/>
              <a:t>for</a:t>
            </a:r>
            <a:r>
              <a:rPr lang="zh-CN" altLang="zh-CN" sz="2200"/>
              <a:t>循环结构。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C85403-5A4E-4ECC-BDB9-089076766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03188"/>
            <a:ext cx="8243887" cy="661987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     遍历实现</a:t>
            </a:r>
          </a:p>
        </p:txBody>
      </p:sp>
      <p:sp>
        <p:nvSpPr>
          <p:cNvPr id="31747" name="内容占位符 5">
            <a:extLst>
              <a:ext uri="{FF2B5EF4-FFF2-40B4-BE49-F238E27FC236}">
                <a16:creationId xmlns:a16="http://schemas.microsoft.com/office/drawing/2014/main" id="{947879B1-F492-4E52-8085-76386CD2A78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11188" y="835025"/>
            <a:ext cx="8229600" cy="1225550"/>
          </a:xfrm>
        </p:spPr>
        <p:txBody>
          <a:bodyPr/>
          <a:lstStyle/>
          <a:p>
            <a:pPr indent="457200">
              <a:spcBef>
                <a:spcPct val="0"/>
              </a:spcBef>
              <a:buFontTx/>
              <a:buNone/>
            </a:pPr>
            <a:r>
              <a:rPr lang="zh-CN" altLang="zh-CN"/>
              <a:t>思考如下问题：对列表</a:t>
            </a:r>
            <a:r>
              <a:rPr lang="en-US" altLang="zh-CN"/>
              <a:t>L=[1,3,5,7,9,11]</a:t>
            </a:r>
            <a:r>
              <a:rPr lang="zh-CN" altLang="zh-CN"/>
              <a:t>进行遍历，要求每次输出所遍历到的元素值加</a:t>
            </a:r>
            <a:r>
              <a:rPr lang="en-US" altLang="zh-CN"/>
              <a:t>1</a:t>
            </a:r>
            <a:r>
              <a:rPr lang="zh-CN" altLang="zh-CN"/>
              <a:t>。</a:t>
            </a:r>
            <a:endParaRPr lang="en-US" altLang="zh-C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4CE4A6-2CD1-43E3-A551-0F4B140ED3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0" y="2133600"/>
            <a:ext cx="6408738" cy="3900488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zh-CN" sz="2400" b="1"/>
              <a:t>#&lt;</a:t>
            </a:r>
            <a:r>
              <a:rPr lang="zh-CN" altLang="zh-CN" sz="2400" b="1"/>
              <a:t>程序：</a:t>
            </a:r>
            <a:r>
              <a:rPr lang="en-US" altLang="zh-CN" sz="2400" b="1"/>
              <a:t>while</a:t>
            </a:r>
            <a:r>
              <a:rPr lang="zh-CN" altLang="zh-CN" sz="2400" b="1"/>
              <a:t>循环对列表进行遍历</a:t>
            </a:r>
            <a:r>
              <a:rPr lang="en-US" altLang="zh-CN" sz="2400" b="1"/>
              <a:t>&gt;</a:t>
            </a:r>
            <a:endParaRPr lang="zh-CN" altLang="zh-CN" sz="2400"/>
          </a:p>
          <a:p>
            <a:pPr eaLnBrk="1" hangingPunct="1">
              <a:lnSpc>
                <a:spcPct val="150000"/>
              </a:lnSpc>
            </a:pPr>
            <a:r>
              <a:rPr lang="en-US" altLang="zh-CN" sz="2400"/>
              <a:t>L = [1,3,5,7,9,11]</a:t>
            </a:r>
            <a:endParaRPr lang="zh-CN" altLang="zh-CN" sz="2400"/>
          </a:p>
          <a:p>
            <a:pPr eaLnBrk="1" hangingPunct="1">
              <a:lnSpc>
                <a:spcPct val="150000"/>
              </a:lnSpc>
            </a:pPr>
            <a:r>
              <a:rPr lang="en-US" altLang="zh-CN" sz="2400"/>
              <a:t>mlen = len(L)</a:t>
            </a:r>
            <a:endParaRPr lang="zh-CN" altLang="zh-CN" sz="2400"/>
          </a:p>
          <a:p>
            <a:pPr eaLnBrk="1" hangingPunct="1">
              <a:lnSpc>
                <a:spcPct val="150000"/>
              </a:lnSpc>
            </a:pPr>
            <a:r>
              <a:rPr lang="en-US" altLang="zh-CN" sz="2400"/>
              <a:t>i =0</a:t>
            </a:r>
            <a:endParaRPr lang="zh-CN" altLang="zh-CN" sz="2400"/>
          </a:p>
          <a:p>
            <a:pPr eaLnBrk="1" hangingPunct="1">
              <a:lnSpc>
                <a:spcPct val="150000"/>
              </a:lnSpc>
            </a:pPr>
            <a:r>
              <a:rPr lang="en-US" altLang="zh-CN" sz="2400"/>
              <a:t>while(i&lt;mlen):</a:t>
            </a:r>
            <a:endParaRPr lang="zh-CN" altLang="zh-CN" sz="2400"/>
          </a:p>
          <a:p>
            <a:pPr eaLnBrk="1" hangingPunct="1">
              <a:lnSpc>
                <a:spcPct val="150000"/>
              </a:lnSpc>
            </a:pPr>
            <a:r>
              <a:rPr lang="en-US" altLang="zh-CN" sz="2400"/>
              <a:t>       print(L[i]+1)</a:t>
            </a:r>
            <a:endParaRPr lang="zh-CN" altLang="zh-CN" sz="2400"/>
          </a:p>
          <a:p>
            <a:pPr eaLnBrk="1" hangingPunct="1">
              <a:lnSpc>
                <a:spcPct val="150000"/>
              </a:lnSpc>
            </a:pPr>
            <a:r>
              <a:rPr lang="en-US" altLang="zh-CN" sz="2400"/>
              <a:t>       i += 1</a:t>
            </a:r>
            <a:endParaRPr lang="zh-CN" altLang="zh-CN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F8DB10-B294-4C83-B609-AEAF77AB1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defRPr/>
            </a:pPr>
            <a:r>
              <a:rPr lang="zh-CN" altLang="en-US" dirty="0"/>
              <a:t>    遍历实现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2867B2-C398-4C1A-86E4-3ECBF079FA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0" y="1341438"/>
            <a:ext cx="6769100" cy="3324225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zh-CN" sz="2800" b="1"/>
              <a:t>#&lt;</a:t>
            </a:r>
            <a:r>
              <a:rPr lang="zh-CN" altLang="zh-CN" sz="2800" b="1"/>
              <a:t>程序：</a:t>
            </a:r>
            <a:r>
              <a:rPr lang="en-US" altLang="zh-CN" sz="2800" b="1"/>
              <a:t>for</a:t>
            </a:r>
            <a:r>
              <a:rPr lang="zh-CN" altLang="zh-CN" sz="2800" b="1"/>
              <a:t>循环对列表进行遍历</a:t>
            </a:r>
            <a:r>
              <a:rPr lang="en-US" altLang="zh-CN" sz="2800" b="1"/>
              <a:t>&gt;</a:t>
            </a:r>
            <a:endParaRPr lang="zh-CN" altLang="zh-CN" sz="2800"/>
          </a:p>
          <a:p>
            <a:pPr eaLnBrk="1" hangingPunct="1">
              <a:lnSpc>
                <a:spcPct val="150000"/>
              </a:lnSpc>
            </a:pPr>
            <a:r>
              <a:rPr lang="it-IT" altLang="zh-CN" sz="2800"/>
              <a:t>L = [1,3,5,7,9,11]</a:t>
            </a:r>
          </a:p>
          <a:p>
            <a:pPr eaLnBrk="1" hangingPunct="1">
              <a:lnSpc>
                <a:spcPct val="150000"/>
              </a:lnSpc>
            </a:pPr>
            <a:r>
              <a:rPr lang="it-IT" altLang="zh-CN" sz="2800"/>
              <a:t>for e in L:</a:t>
            </a:r>
          </a:p>
          <a:p>
            <a:pPr eaLnBrk="1" hangingPunct="1">
              <a:lnSpc>
                <a:spcPct val="150000"/>
              </a:lnSpc>
            </a:pPr>
            <a:r>
              <a:rPr lang="it-IT" altLang="zh-CN" sz="2800"/>
              <a:t>    e+=1</a:t>
            </a:r>
          </a:p>
          <a:p>
            <a:pPr eaLnBrk="1" hangingPunct="1">
              <a:lnSpc>
                <a:spcPct val="150000"/>
              </a:lnSpc>
            </a:pPr>
            <a:r>
              <a:rPr lang="it-IT" altLang="zh-CN" sz="2800"/>
              <a:t>    print(e)</a:t>
            </a:r>
            <a:endParaRPr lang="zh-CN" altLang="zh-CN" sz="2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2D55AF-FCFA-4181-BFED-4F63CA5DC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使用函数</a:t>
            </a:r>
            <a:r>
              <a:rPr lang="en-US" altLang="zh-CN" dirty="0"/>
              <a:t>range()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FFE972-9ED8-4A3C-B395-15FB82ED8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z="2400" dirty="0"/>
              <a:t>函数</a:t>
            </a:r>
            <a:r>
              <a:rPr lang="en-US" altLang="zh-CN" sz="2400" dirty="0"/>
              <a:t>range()</a:t>
            </a:r>
            <a:r>
              <a:rPr lang="zh-CN" altLang="en-US" sz="2400" dirty="0"/>
              <a:t>可以生成一系列数字。</a:t>
            </a:r>
            <a:endParaRPr lang="en-US" altLang="zh-CN" sz="2400" dirty="0"/>
          </a:p>
          <a:p>
            <a:pPr marL="0" indent="0">
              <a:buFontTx/>
              <a:buNone/>
              <a:defRPr/>
            </a:pPr>
            <a:r>
              <a:rPr lang="en-US" altLang="zh-CN" sz="2400" dirty="0"/>
              <a:t>for value in range(1,5):</a:t>
            </a:r>
          </a:p>
          <a:p>
            <a:pPr marL="0" indent="0">
              <a:buFontTx/>
              <a:buNone/>
              <a:defRPr/>
            </a:pPr>
            <a:r>
              <a:rPr lang="en-US" altLang="zh-CN" sz="2400" dirty="0"/>
              <a:t>    print(value)</a:t>
            </a:r>
          </a:p>
        </p:txBody>
      </p:sp>
      <p:pic>
        <p:nvPicPr>
          <p:cNvPr id="33796" name="Picture 3">
            <a:extLst>
              <a:ext uri="{FF2B5EF4-FFF2-40B4-BE49-F238E27FC236}">
                <a16:creationId xmlns:a16="http://schemas.microsoft.com/office/drawing/2014/main" id="{29307D3C-BCDE-4713-BD3A-B4EBC6EFB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7" t="25000" r="70068" b="50000"/>
          <a:stretch>
            <a:fillRect/>
          </a:stretch>
        </p:blipFill>
        <p:spPr bwMode="auto">
          <a:xfrm>
            <a:off x="1860550" y="2892425"/>
            <a:ext cx="4198938" cy="2420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7" name="文本框 3">
            <a:extLst>
              <a:ext uri="{FF2B5EF4-FFF2-40B4-BE49-F238E27FC236}">
                <a16:creationId xmlns:a16="http://schemas.microsoft.com/office/drawing/2014/main" id="{DB045D36-B541-4180-953F-BA297CF380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3925" y="5313363"/>
            <a:ext cx="6731000" cy="1322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>
                <a:latin typeface="阿里巴巴普惠体 R" pitchFamily="18" charset="-122"/>
                <a:ea typeface="阿里巴巴普惠体 R" pitchFamily="18" charset="-122"/>
              </a:rPr>
              <a:t>range(x,y)</a:t>
            </a:r>
            <a:r>
              <a:rPr lang="zh-CN" altLang="en-US" sz="2000">
                <a:latin typeface="阿里巴巴普惠体 R" pitchFamily="18" charset="-122"/>
                <a:ea typeface="阿里巴巴普惠体 R" pitchFamily="18" charset="-122"/>
              </a:rPr>
              <a:t>函数从</a:t>
            </a:r>
            <a:r>
              <a:rPr lang="en-US" altLang="zh-CN" sz="2000">
                <a:latin typeface="阿里巴巴普惠体 R" pitchFamily="18" charset="-122"/>
                <a:ea typeface="阿里巴巴普惠体 R" pitchFamily="18" charset="-122"/>
              </a:rPr>
              <a:t>x</a:t>
            </a:r>
            <a:r>
              <a:rPr lang="zh-CN" altLang="en-US" sz="2000">
                <a:latin typeface="阿里巴巴普惠体 R" pitchFamily="18" charset="-122"/>
                <a:ea typeface="阿里巴巴普惠体 R" pitchFamily="18" charset="-122"/>
              </a:rPr>
              <a:t>开始计数，到</a:t>
            </a:r>
            <a:r>
              <a:rPr lang="en-US" altLang="zh-CN" sz="2000" b="1">
                <a:solidFill>
                  <a:srgbClr val="FF0000"/>
                </a:solidFill>
                <a:latin typeface="阿里巴巴普惠体 R" pitchFamily="18" charset="-122"/>
                <a:ea typeface="阿里巴巴普惠体 R" pitchFamily="18" charset="-122"/>
              </a:rPr>
              <a:t>y-1</a:t>
            </a:r>
            <a:r>
              <a:rPr lang="zh-CN" altLang="en-US" sz="2000">
                <a:latin typeface="阿里巴巴普惠体 R" pitchFamily="18" charset="-122"/>
                <a:ea typeface="阿里巴巴普惠体 R" pitchFamily="18" charset="-122"/>
              </a:rPr>
              <a:t>停止，不含</a:t>
            </a:r>
            <a:r>
              <a:rPr lang="en-US" altLang="zh-CN" sz="2000" b="1">
                <a:solidFill>
                  <a:srgbClr val="FF0000"/>
                </a:solidFill>
                <a:latin typeface="阿里巴巴普惠体 R" pitchFamily="18" charset="-122"/>
                <a:ea typeface="阿里巴巴普惠体 R" pitchFamily="18" charset="-122"/>
              </a:rPr>
              <a:t>y</a:t>
            </a:r>
            <a:r>
              <a:rPr lang="zh-CN" altLang="en-US" sz="2000">
                <a:latin typeface="阿里巴巴普惠体 R" pitchFamily="18" charset="-122"/>
                <a:ea typeface="阿里巴巴普惠体 R" pitchFamily="18" charset="-122"/>
              </a:rPr>
              <a:t>，产生一个整数集合；</a:t>
            </a:r>
            <a:endParaRPr lang="en-US" altLang="zh-CN" sz="2000">
              <a:latin typeface="阿里巴巴普惠体 R" pitchFamily="18" charset="-122"/>
              <a:ea typeface="阿里巴巴普惠体 R" pitchFamily="18" charset="-122"/>
            </a:endParaRPr>
          </a:p>
          <a:p>
            <a:r>
              <a:rPr lang="en-US" altLang="zh-CN" sz="2000">
                <a:latin typeface="阿里巴巴普惠体 R" pitchFamily="18" charset="-122"/>
                <a:ea typeface="阿里巴巴普惠体 R" pitchFamily="18" charset="-122"/>
              </a:rPr>
              <a:t>range(x)</a:t>
            </a:r>
            <a:r>
              <a:rPr lang="zh-CN" altLang="en-US" sz="2000">
                <a:latin typeface="阿里巴巴普惠体 R" pitchFamily="18" charset="-122"/>
                <a:ea typeface="阿里巴巴普惠体 R" pitchFamily="18" charset="-122"/>
              </a:rPr>
              <a:t>是</a:t>
            </a:r>
            <a:r>
              <a:rPr lang="en-US" altLang="zh-CN" sz="2000">
                <a:latin typeface="阿里巴巴普惠体 R" pitchFamily="18" charset="-122"/>
                <a:ea typeface="阿里巴巴普惠体 R" pitchFamily="18" charset="-122"/>
              </a:rPr>
              <a:t>range(0,x)</a:t>
            </a:r>
            <a:r>
              <a:rPr lang="zh-CN" altLang="en-US" sz="2000">
                <a:latin typeface="阿里巴巴普惠体 R" pitchFamily="18" charset="-122"/>
                <a:ea typeface="阿里巴巴普惠体 R" pitchFamily="18" charset="-122"/>
              </a:rPr>
              <a:t>的简写形式，</a:t>
            </a:r>
            <a:r>
              <a:rPr lang="en-US" altLang="zh-CN" sz="2000">
                <a:latin typeface="阿里巴巴普惠体 R" pitchFamily="18" charset="-122"/>
                <a:ea typeface="阿里巴巴普惠体 R" pitchFamily="18" charset="-122"/>
              </a:rPr>
              <a:t>range(5)</a:t>
            </a:r>
            <a:r>
              <a:rPr lang="zh-CN" altLang="en-US" sz="2000">
                <a:latin typeface="阿里巴巴普惠体 R" pitchFamily="18" charset="-122"/>
                <a:ea typeface="阿里巴巴普惠体 R" pitchFamily="18" charset="-122"/>
              </a:rPr>
              <a:t>等效于</a:t>
            </a:r>
            <a:r>
              <a:rPr lang="en-US" altLang="zh-CN" sz="2000">
                <a:latin typeface="阿里巴巴普惠体 R" pitchFamily="18" charset="-122"/>
                <a:ea typeface="阿里巴巴普惠体 R" pitchFamily="18" charset="-122"/>
              </a:rPr>
              <a:t>range(0,5)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3B25F-02E9-41D0-B43E-D10C215F9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使用</a:t>
            </a:r>
            <a:r>
              <a:rPr lang="en-US" altLang="zh-CN" dirty="0"/>
              <a:t>range()</a:t>
            </a:r>
            <a:r>
              <a:rPr lang="zh-CN" altLang="en-US" dirty="0"/>
              <a:t>创建数字列表</a:t>
            </a:r>
          </a:p>
        </p:txBody>
      </p:sp>
      <p:sp>
        <p:nvSpPr>
          <p:cNvPr id="34819" name="内容占位符 2">
            <a:extLst>
              <a:ext uri="{FF2B5EF4-FFF2-40B4-BE49-F238E27FC236}">
                <a16:creationId xmlns:a16="http://schemas.microsoft.com/office/drawing/2014/main" id="{E567EBC8-0E58-4639-96E1-A7B0BE77BF6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altLang="zh-CN"/>
              <a:t>   </a:t>
            </a:r>
            <a:r>
              <a:rPr lang="zh-CN" altLang="en-US"/>
              <a:t>使用函数</a:t>
            </a:r>
            <a:r>
              <a:rPr lang="en-US" altLang="zh-CN"/>
              <a:t>list()</a:t>
            </a:r>
            <a:r>
              <a:rPr lang="zh-CN" altLang="en-US"/>
              <a:t>将</a:t>
            </a:r>
            <a:r>
              <a:rPr lang="en-US" altLang="zh-CN"/>
              <a:t>range()</a:t>
            </a:r>
            <a:r>
              <a:rPr lang="zh-CN" altLang="en-US"/>
              <a:t>的结果直接转换为列表。</a:t>
            </a:r>
          </a:p>
        </p:txBody>
      </p:sp>
      <p:sp>
        <p:nvSpPr>
          <p:cNvPr id="34820" name="矩形 3">
            <a:extLst>
              <a:ext uri="{FF2B5EF4-FFF2-40B4-BE49-F238E27FC236}">
                <a16:creationId xmlns:a16="http://schemas.microsoft.com/office/drawing/2014/main" id="{D81962E3-6A8E-4F96-B59B-CAAC645E1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5150" y="2708275"/>
            <a:ext cx="561657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/>
              <a:t>number=list(range(1,5))</a:t>
            </a:r>
          </a:p>
          <a:p>
            <a:pPr eaLnBrk="1" hangingPunct="1"/>
            <a:r>
              <a:rPr lang="en-US" altLang="zh-CN" sz="2400"/>
              <a:t>print(number)</a:t>
            </a:r>
          </a:p>
        </p:txBody>
      </p:sp>
      <p:pic>
        <p:nvPicPr>
          <p:cNvPr id="34821" name="Picture 2">
            <a:extLst>
              <a:ext uri="{FF2B5EF4-FFF2-40B4-BE49-F238E27FC236}">
                <a16:creationId xmlns:a16="http://schemas.microsoft.com/office/drawing/2014/main" id="{96255FF7-EA06-4389-8440-9A38D5772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" t="52882" r="74844" b="38486"/>
          <a:stretch>
            <a:fillRect/>
          </a:stretch>
        </p:blipFill>
        <p:spPr bwMode="auto">
          <a:xfrm>
            <a:off x="1835150" y="4089400"/>
            <a:ext cx="5616575" cy="122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矩形 3">
            <a:extLst>
              <a:ext uri="{FF2B5EF4-FFF2-40B4-BE49-F238E27FC236}">
                <a16:creationId xmlns:a16="http://schemas.microsoft.com/office/drawing/2014/main" id="{8747A320-2A8D-4C48-9D73-9B0207AE6A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263" y="669925"/>
            <a:ext cx="6967537" cy="922338"/>
          </a:xfrm>
          <a:prstGeom prst="rect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>
                <a:solidFill>
                  <a:srgbClr val="008000"/>
                </a:solidFill>
                <a:latin typeface="Consolas" panose="020B0609020204030204" pitchFamily="49" charset="0"/>
              </a:rPr>
              <a:t>#fours.py</a:t>
            </a:r>
            <a:endParaRPr lang="en-US" altLang="zh-CN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fours = list(range(</a:t>
            </a:r>
            <a:r>
              <a:rPr lang="en-US" altLang="zh-CN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>
                <a:solidFill>
                  <a:srgbClr val="09885A"/>
                </a:solidFill>
                <a:latin typeface="Consolas" panose="020B0609020204030204" pitchFamily="49" charset="0"/>
              </a:rPr>
              <a:t>17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print(fours)</a:t>
            </a:r>
          </a:p>
        </p:txBody>
      </p:sp>
      <p:sp>
        <p:nvSpPr>
          <p:cNvPr id="35843" name="矩形 4">
            <a:extLst>
              <a:ext uri="{FF2B5EF4-FFF2-40B4-BE49-F238E27FC236}">
                <a16:creationId xmlns:a16="http://schemas.microsoft.com/office/drawing/2014/main" id="{0CD67234-6FC7-4241-B29D-0C6DC9C8C6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6738" y="2244725"/>
            <a:ext cx="7532687" cy="368300"/>
          </a:xfrm>
          <a:prstGeom prst="rect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>
                <a:solidFill>
                  <a:srgbClr val="333333"/>
                </a:solidFill>
                <a:latin typeface="Consolas" panose="020B0609020204030204" pitchFamily="49" charset="0"/>
              </a:rPr>
              <a:t>[0, 4, 8, 12, 16]</a:t>
            </a:r>
            <a:endParaRPr lang="zh-CN" altLang="en-US">
              <a:latin typeface="Consolas" panose="020B0609020204030204" pitchFamily="49" charset="0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B654124E-0720-4537-B6E7-C5AC5F6EB297}"/>
              </a:ext>
            </a:extLst>
          </p:cNvPr>
          <p:cNvSpPr txBox="1"/>
          <p:nvPr/>
        </p:nvSpPr>
        <p:spPr>
          <a:xfrm>
            <a:off x="500063" y="3071813"/>
            <a:ext cx="8177212" cy="14763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altLang="zh-CN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range(0,17,4)</a:t>
            </a:r>
            <a:r>
              <a:rPr lang="zh-CN" altLang="en-US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从</a:t>
            </a:r>
            <a:r>
              <a:rPr lang="en-US" altLang="zh-CN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0</a:t>
            </a:r>
            <a:r>
              <a:rPr lang="zh-CN" altLang="en-US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开始计数，每计数</a:t>
            </a:r>
            <a:r>
              <a:rPr lang="en-US" altLang="zh-CN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1</a:t>
            </a:r>
            <a:r>
              <a:rPr lang="zh-CN" altLang="en-US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次，计数值加</a:t>
            </a:r>
            <a:r>
              <a:rPr lang="en-US" altLang="zh-CN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4</a:t>
            </a:r>
            <a:r>
              <a:rPr lang="zh-CN" altLang="en-US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，直到计数值</a:t>
            </a:r>
            <a:r>
              <a:rPr lang="en-US" altLang="zh-CN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&gt;=17</a:t>
            </a:r>
            <a:r>
              <a:rPr lang="zh-CN" altLang="en-US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为止</a:t>
            </a:r>
            <a:endParaRPr lang="en-US" altLang="zh-CN" noProof="1">
              <a:latin typeface="阿里巴巴普惠体 R" pitchFamily="18" charset="-122"/>
              <a:ea typeface="阿里巴巴普惠体 R" pitchFamily="18" charset="-122"/>
              <a:cs typeface="阿里巴巴普惠体 R" pitchFamily="18" charset="-122"/>
            </a:endParaRPr>
          </a:p>
          <a:p>
            <a:pPr>
              <a:defRPr/>
            </a:pPr>
            <a:endParaRPr lang="en-US" altLang="zh-CN" noProof="1">
              <a:latin typeface="阿里巴巴普惠体 R" pitchFamily="18" charset="-122"/>
              <a:ea typeface="阿里巴巴普惠体 R" pitchFamily="18" charset="-122"/>
              <a:cs typeface="阿里巴巴普惠体 R" pitchFamily="18" charset="-122"/>
            </a:endParaRPr>
          </a:p>
          <a:p>
            <a:pPr>
              <a:defRPr/>
            </a:pPr>
            <a:r>
              <a:rPr lang="en-US" altLang="zh-CN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range(x,y)</a:t>
            </a:r>
            <a:r>
              <a:rPr lang="zh-CN" altLang="en-US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等价于</a:t>
            </a:r>
            <a:r>
              <a:rPr lang="en-US" altLang="zh-CN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range(x,y,1)</a:t>
            </a:r>
          </a:p>
          <a:p>
            <a:pPr>
              <a:defRPr/>
            </a:pPr>
            <a:endParaRPr lang="en-US" altLang="zh-CN" noProof="1">
              <a:latin typeface="阿里巴巴普惠体 R" pitchFamily="18" charset="-122"/>
              <a:ea typeface="阿里巴巴普惠体 R" pitchFamily="18" charset="-122"/>
              <a:cs typeface="阿里巴巴普惠体 R" pitchFamily="18" charset="-122"/>
            </a:endParaRPr>
          </a:p>
          <a:p>
            <a:pPr>
              <a:defRPr/>
            </a:pPr>
            <a:r>
              <a:rPr lang="en-US" altLang="zh-CN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range(x)</a:t>
            </a:r>
            <a:r>
              <a:rPr lang="zh-CN" altLang="en-US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等价于</a:t>
            </a:r>
            <a:r>
              <a:rPr lang="en-US" altLang="zh-CN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range(0,x,1)</a:t>
            </a:r>
            <a:endParaRPr lang="zh-CN" altLang="en-US" noProof="1">
              <a:latin typeface="阿里巴巴普惠体 R" pitchFamily="18" charset="-122"/>
              <a:ea typeface="阿里巴巴普惠体 R" pitchFamily="18" charset="-122"/>
              <a:cs typeface="阿里巴巴普惠体 R" pitchFamily="18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C3DB6-3F8F-44F2-86E3-B34881F95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0" y="103188"/>
            <a:ext cx="7067550" cy="1022350"/>
          </a:xfrm>
        </p:spPr>
        <p:txBody>
          <a:bodyPr/>
          <a:lstStyle/>
          <a:p>
            <a:pPr>
              <a:defRPr/>
            </a:pPr>
            <a:r>
              <a:rPr lang="zh-CN" altLang="zh-CN" dirty="0"/>
              <a:t>列表</a:t>
            </a:r>
            <a:endParaRPr lang="zh-CN" altLang="en-US" dirty="0"/>
          </a:p>
        </p:txBody>
      </p:sp>
      <p:sp>
        <p:nvSpPr>
          <p:cNvPr id="8195" name="内容占位符 5">
            <a:extLst>
              <a:ext uri="{FF2B5EF4-FFF2-40B4-BE49-F238E27FC236}">
                <a16:creationId xmlns:a16="http://schemas.microsoft.com/office/drawing/2014/main" id="{48E2E915-14E2-43F1-AC15-1B5A84361BD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4213" y="1052513"/>
            <a:ext cx="8229600" cy="4713287"/>
          </a:xfrm>
        </p:spPr>
        <p:txBody>
          <a:bodyPr/>
          <a:lstStyle/>
          <a:p>
            <a:pPr indent="719138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zh-CN"/>
              <a:t>需要注意的是，列表中的</a:t>
            </a:r>
            <a:r>
              <a:rPr lang="zh-CN" altLang="zh-CN" b="1">
                <a:solidFill>
                  <a:srgbClr val="C00000"/>
                </a:solidFill>
              </a:rPr>
              <a:t>元素类型可以是不一样的</a:t>
            </a:r>
            <a:r>
              <a:rPr lang="zh-CN" altLang="zh-CN"/>
              <a:t>，也就是说，列表中的元素可以是整数型，浮点型，字符串，还可以是列表。例如，</a:t>
            </a:r>
            <a:r>
              <a:rPr lang="en-US" altLang="zh-CN"/>
              <a:t>L=[1,1.3,’2’,”China”,[‘I’,’am’,’another’,’list’]]</a:t>
            </a:r>
            <a:r>
              <a:rPr lang="zh-CN" altLang="zh-CN"/>
              <a:t>。</a:t>
            </a:r>
            <a:endParaRPr lang="en-US" altLang="zh-CN"/>
          </a:p>
          <a:p>
            <a:pPr indent="719138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zh-CN"/>
              <a:t>这将给编程者带来许多便利，即可以将不同元素类型融合到一个列表中</a:t>
            </a:r>
            <a:r>
              <a:rPr lang="zh-CN" altLang="en-US"/>
              <a:t>。</a:t>
            </a:r>
            <a:endParaRPr lang="zh-CN" altLang="zh-C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矩形 4">
            <a:extLst>
              <a:ext uri="{FF2B5EF4-FFF2-40B4-BE49-F238E27FC236}">
                <a16:creationId xmlns:a16="http://schemas.microsoft.com/office/drawing/2014/main" id="{7AE32DA3-DE83-484D-9534-93B951BD69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9600" y="1116013"/>
            <a:ext cx="6056313" cy="1752600"/>
          </a:xfrm>
          <a:prstGeom prst="rect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fr-FR" altLang="zh-CN">
                <a:solidFill>
                  <a:srgbClr val="008000"/>
                </a:solidFill>
                <a:latin typeface="Consolas" panose="020B0609020204030204" pitchFamily="49" charset="0"/>
              </a:rPr>
              <a:t>#liststat.py</a:t>
            </a:r>
            <a:endParaRPr lang="fr-FR" altLang="zh-CN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eaLnBrk="1" hangingPunct="1"/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scores = [</a:t>
            </a:r>
            <a:r>
              <a:rPr lang="fr-FR" altLang="zh-CN">
                <a:solidFill>
                  <a:srgbClr val="09885A"/>
                </a:solidFill>
                <a:latin typeface="Consolas" panose="020B0609020204030204" pitchFamily="49" charset="0"/>
              </a:rPr>
              <a:t>23</a:t>
            </a:r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altLang="zh-CN">
                <a:solidFill>
                  <a:srgbClr val="09885A"/>
                </a:solidFill>
                <a:latin typeface="Consolas" panose="020B0609020204030204" pitchFamily="49" charset="0"/>
              </a:rPr>
              <a:t>76</a:t>
            </a:r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altLang="zh-CN">
                <a:solidFill>
                  <a:srgbClr val="09885A"/>
                </a:solidFill>
                <a:latin typeface="Consolas" panose="020B0609020204030204" pitchFamily="49" charset="0"/>
              </a:rPr>
              <a:t>98</a:t>
            </a:r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altLang="zh-CN">
                <a:solidFill>
                  <a:srgbClr val="09885A"/>
                </a:solidFill>
                <a:latin typeface="Consolas" panose="020B0609020204030204" pitchFamily="49" charset="0"/>
              </a:rPr>
              <a:t>82</a:t>
            </a:r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altLang="zh-CN">
                <a:solidFill>
                  <a:srgbClr val="09885A"/>
                </a:solidFill>
                <a:latin typeface="Consolas" panose="020B0609020204030204" pitchFamily="49" charset="0"/>
              </a:rPr>
              <a:t>56</a:t>
            </a:r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altLang="zh-CN">
                <a:solidFill>
                  <a:srgbClr val="09885A"/>
                </a:solidFill>
                <a:latin typeface="Consolas" panose="020B0609020204030204" pitchFamily="49" charset="0"/>
              </a:rPr>
              <a:t>67</a:t>
            </a:r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eaLnBrk="1" hangingPunct="1"/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print(max(scores))</a:t>
            </a:r>
          </a:p>
          <a:p>
            <a:pPr eaLnBrk="1" hangingPunct="1"/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print(min(scores))</a:t>
            </a:r>
          </a:p>
          <a:p>
            <a:pPr eaLnBrk="1" hangingPunct="1"/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print(sum(scores))</a:t>
            </a:r>
          </a:p>
          <a:p>
            <a:pPr eaLnBrk="1" hangingPunct="1"/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print(</a:t>
            </a:r>
            <a:r>
              <a:rPr lang="fr-FR" altLang="zh-CN">
                <a:solidFill>
                  <a:srgbClr val="A31515"/>
                </a:solidFill>
                <a:latin typeface="Consolas" panose="020B0609020204030204" pitchFamily="49" charset="0"/>
              </a:rPr>
              <a:t>"average ="</a:t>
            </a:r>
            <a:r>
              <a:rPr lang="fr-FR" altLang="zh-CN">
                <a:solidFill>
                  <a:srgbClr val="000000"/>
                </a:solidFill>
                <a:latin typeface="Consolas" panose="020B0609020204030204" pitchFamily="49" charset="0"/>
              </a:rPr>
              <a:t>, sum(scores)/len(scores))</a:t>
            </a:r>
          </a:p>
        </p:txBody>
      </p:sp>
      <p:sp>
        <p:nvSpPr>
          <p:cNvPr id="36867" name="文本框 1">
            <a:extLst>
              <a:ext uri="{FF2B5EF4-FFF2-40B4-BE49-F238E27FC236}">
                <a16:creationId xmlns:a16="http://schemas.microsoft.com/office/drawing/2014/main" id="{8BAC040A-FBC6-4AA5-8464-F1A636E22D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6563" y="385763"/>
            <a:ext cx="109696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latin typeface="阿里巴巴普惠体 R" pitchFamily="18" charset="-122"/>
                <a:ea typeface="阿里巴巴普惠体 R" pitchFamily="18" charset="-122"/>
              </a:rPr>
              <a:t>列表统计</a:t>
            </a:r>
            <a:endParaRPr lang="zh-CN" altLang="en-US"/>
          </a:p>
        </p:txBody>
      </p:sp>
      <p:sp>
        <p:nvSpPr>
          <p:cNvPr id="36868" name="矩形 2">
            <a:extLst>
              <a:ext uri="{FF2B5EF4-FFF2-40B4-BE49-F238E27FC236}">
                <a16:creationId xmlns:a16="http://schemas.microsoft.com/office/drawing/2014/main" id="{A2EBC601-C4FD-41EC-8691-7881D8B55E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0088" y="3432175"/>
            <a:ext cx="5627687" cy="1198563"/>
          </a:xfrm>
          <a:prstGeom prst="rect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latin typeface="Consolas" panose="020B0609020204030204" pitchFamily="49" charset="0"/>
              </a:rPr>
              <a:t>98</a:t>
            </a:r>
          </a:p>
          <a:p>
            <a:pPr eaLnBrk="1" hangingPunct="1"/>
            <a:r>
              <a:rPr lang="en-US" altLang="zh-CN">
                <a:latin typeface="Consolas" panose="020B0609020204030204" pitchFamily="49" charset="0"/>
              </a:rPr>
              <a:t>23</a:t>
            </a:r>
          </a:p>
          <a:p>
            <a:pPr eaLnBrk="1" hangingPunct="1"/>
            <a:r>
              <a:rPr lang="en-US" altLang="zh-CN">
                <a:latin typeface="Consolas" panose="020B0609020204030204" pitchFamily="49" charset="0"/>
              </a:rPr>
              <a:t>402</a:t>
            </a:r>
          </a:p>
          <a:p>
            <a:pPr eaLnBrk="1" hangingPunct="1"/>
            <a:r>
              <a:rPr lang="en-US" altLang="zh-CN">
                <a:latin typeface="Consolas" panose="020B0609020204030204" pitchFamily="49" charset="0"/>
              </a:rPr>
              <a:t>average = 67.0</a:t>
            </a:r>
            <a:endParaRPr lang="zh-CN" altLang="en-US">
              <a:latin typeface="Consolas" panose="020B0609020204030204" pitchFamily="49" charset="0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A7D0F76B-1FD9-426F-8F39-7F83EC796F9F}"/>
              </a:ext>
            </a:extLst>
          </p:cNvPr>
          <p:cNvSpPr txBox="1"/>
          <p:nvPr/>
        </p:nvSpPr>
        <p:spPr>
          <a:xfrm>
            <a:off x="971550" y="5543550"/>
            <a:ext cx="7870825" cy="3683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max(), min(),sum()</a:t>
            </a:r>
            <a:r>
              <a:rPr lang="zh-CN" altLang="en-US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</a:rPr>
              <a:t>函数分别对列表内的元素进行取最大、最小和求和运算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9B1B31-CA81-4BA7-97D1-B6EDEF03E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  <a:sym typeface="+mn-ea"/>
              </a:rPr>
              <a:t> </a:t>
            </a:r>
            <a:r>
              <a:rPr lang="zh-CN" altLang="en-US" noProof="1">
                <a:latin typeface="阿里巴巴普惠体 R" pitchFamily="18" charset="-122"/>
                <a:ea typeface="阿里巴巴普惠体 R" pitchFamily="18" charset="-122"/>
                <a:cs typeface="阿里巴巴普惠体 R" pitchFamily="18" charset="-122"/>
                <a:sym typeface="+mn-ea"/>
              </a:rPr>
              <a:t>列表快速生成</a:t>
            </a:r>
            <a:endParaRPr lang="zh-CN" altLang="en-US" noProof="1"/>
          </a:p>
        </p:txBody>
      </p:sp>
      <p:sp>
        <p:nvSpPr>
          <p:cNvPr id="37891" name="矩形 4">
            <a:extLst>
              <a:ext uri="{FF2B5EF4-FFF2-40B4-BE49-F238E27FC236}">
                <a16:creationId xmlns:a16="http://schemas.microsoft.com/office/drawing/2014/main" id="{C03AD3AB-0544-4D69-BC14-DA86EA94E2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1013" y="1835150"/>
            <a:ext cx="6148387" cy="922338"/>
          </a:xfrm>
          <a:prstGeom prst="rect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>
                <a:solidFill>
                  <a:srgbClr val="008000"/>
                </a:solidFill>
                <a:latin typeface="Consolas" panose="020B0609020204030204" pitchFamily="49" charset="0"/>
              </a:rPr>
              <a:t>#cubes.py</a:t>
            </a:r>
            <a:endParaRPr lang="en-US" altLang="zh-CN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cubes = [x**</a:t>
            </a:r>
            <a:r>
              <a:rPr lang="en-US" altLang="zh-CN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altLang="zh-CN">
                <a:solidFill>
                  <a:srgbClr val="09885A"/>
                </a:solidFill>
                <a:latin typeface="Consolas" panose="020B0609020204030204" pitchFamily="49" charset="0"/>
              </a:rPr>
              <a:t>100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x </a:t>
            </a:r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range(</a:t>
            </a:r>
            <a:r>
              <a:rPr lang="en-US" altLang="zh-CN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>
                <a:solidFill>
                  <a:srgbClr val="09885A"/>
                </a:solidFill>
                <a:latin typeface="Consolas" panose="020B0609020204030204" pitchFamily="49" charset="0"/>
              </a:rPr>
              <a:t>11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print(cubes)</a:t>
            </a:r>
          </a:p>
        </p:txBody>
      </p:sp>
      <p:sp>
        <p:nvSpPr>
          <p:cNvPr id="37892" name="矩形 3">
            <a:extLst>
              <a:ext uri="{FF2B5EF4-FFF2-40B4-BE49-F238E27FC236}">
                <a16:creationId xmlns:a16="http://schemas.microsoft.com/office/drawing/2014/main" id="{7BD7EDB6-A81C-4E6E-8974-089FC0EEB5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3538" y="3881438"/>
            <a:ext cx="6711950" cy="368300"/>
          </a:xfrm>
          <a:prstGeom prst="rect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>
                <a:latin typeface="Consolas" panose="020B0609020204030204" pitchFamily="49" charset="0"/>
              </a:rPr>
              <a:t>[101, 108, 127, 164, 225, 316, 443, 612, 829, 1100]</a:t>
            </a:r>
            <a:endParaRPr lang="zh-CN" altLang="en-US"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矩形 4">
            <a:extLst>
              <a:ext uri="{FF2B5EF4-FFF2-40B4-BE49-F238E27FC236}">
                <a16:creationId xmlns:a16="http://schemas.microsoft.com/office/drawing/2014/main" id="{41EF0936-3508-425C-AF6E-A58A343F19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25" y="606425"/>
            <a:ext cx="7523163" cy="922338"/>
          </a:xfrm>
          <a:prstGeom prst="rect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>
                <a:solidFill>
                  <a:srgbClr val="008000"/>
                </a:solidFill>
                <a:latin typeface="Consolas" panose="020B0609020204030204" pitchFamily="49" charset="0"/>
              </a:rPr>
              <a:t>#values.py</a:t>
            </a:r>
            <a:endParaRPr lang="en-US" altLang="zh-CN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values = [x*x </a:t>
            </a:r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x </a:t>
            </a:r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range(</a:t>
            </a:r>
            <a:r>
              <a:rPr lang="en-US" altLang="zh-CN">
                <a:solidFill>
                  <a:srgbClr val="09885A"/>
                </a:solidFill>
                <a:latin typeface="Consolas" panose="020B0609020204030204" pitchFamily="49" charset="0"/>
              </a:rPr>
              <a:t>10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x % </a:t>
            </a:r>
            <a:r>
              <a:rPr lang="en-US" altLang="zh-CN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altLang="zh-CN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print(values)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B3A4849-3E20-4B6C-A57B-BB3830A4AF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25" y="1828800"/>
            <a:ext cx="8042275" cy="368300"/>
          </a:xfrm>
          <a:prstGeom prst="rect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>
                <a:latin typeface="Consolas" panose="020B0609020204030204" pitchFamily="49" charset="0"/>
              </a:rPr>
              <a:t>[0, 9, 36, 81]</a:t>
            </a:r>
            <a:endParaRPr lang="zh-CN" altLang="en-US"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F01EB39-3DD0-49AF-AFA7-7B8C8A1C70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575" y="3776663"/>
            <a:ext cx="8734425" cy="336550"/>
          </a:xfrm>
          <a:prstGeom prst="rect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pt-BR" altLang="zh-CN" sz="1600">
                <a:latin typeface="Consolas" panose="020B0609020204030204" pitchFamily="49" charset="0"/>
              </a:rPr>
              <a:t>['a0', 'a1', 'a2', 'a3', 'b0', 'b1', 'b2', 'b3', 'c0', 'c1', 'c2', 'c3']</a:t>
            </a:r>
          </a:p>
        </p:txBody>
      </p:sp>
      <p:sp>
        <p:nvSpPr>
          <p:cNvPr id="38917" name="矩形 6">
            <a:extLst>
              <a:ext uri="{FF2B5EF4-FFF2-40B4-BE49-F238E27FC236}">
                <a16:creationId xmlns:a16="http://schemas.microsoft.com/office/drawing/2014/main" id="{8A34FBCF-CB2D-468E-9EAD-B11B1BF5CD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0725" y="2511425"/>
            <a:ext cx="6931025" cy="922338"/>
          </a:xfrm>
          <a:prstGeom prst="rect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>
                <a:solidFill>
                  <a:srgbClr val="008000"/>
                </a:solidFill>
                <a:latin typeface="Consolas" panose="020B0609020204030204" pitchFamily="49" charset="0"/>
              </a:rPr>
              <a:t>#forvalues.py</a:t>
            </a:r>
            <a:endParaRPr lang="en-US" altLang="zh-CN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values = [x+y </a:t>
            </a:r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x </a:t>
            </a:r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>
                <a:solidFill>
                  <a:srgbClr val="A31515"/>
                </a:solidFill>
                <a:latin typeface="Consolas" panose="020B0609020204030204" pitchFamily="49" charset="0"/>
              </a:rPr>
              <a:t>"abc"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y </a:t>
            </a:r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>
                <a:solidFill>
                  <a:srgbClr val="A31515"/>
                </a:solidFill>
                <a:latin typeface="Consolas" panose="020B0609020204030204" pitchFamily="49" charset="0"/>
              </a:rPr>
              <a:t>"0123"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print(values)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423359C-00BF-4ACD-ACBD-363D523DA3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0225" y="4568825"/>
            <a:ext cx="3979863" cy="1752600"/>
          </a:xfrm>
          <a:prstGeom prst="rect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>
                <a:solidFill>
                  <a:srgbClr val="008000"/>
                </a:solidFill>
                <a:latin typeface="Consolas" panose="020B0609020204030204" pitchFamily="49" charset="0"/>
              </a:rPr>
              <a:t>#forvalues2.py</a:t>
            </a:r>
            <a:endParaRPr lang="en-US" altLang="zh-CN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values = []</a:t>
            </a:r>
          </a:p>
          <a:p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x </a:t>
            </a:r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>
                <a:solidFill>
                  <a:srgbClr val="A31515"/>
                </a:solidFill>
                <a:latin typeface="Consolas" panose="020B0609020204030204" pitchFamily="49" charset="0"/>
              </a:rPr>
              <a:t>"abc"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y </a:t>
            </a:r>
            <a:r>
              <a:rPr lang="en-US" altLang="zh-CN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>
                <a:solidFill>
                  <a:srgbClr val="A31515"/>
                </a:solidFill>
                <a:latin typeface="Consolas" panose="020B0609020204030204" pitchFamily="49" charset="0"/>
              </a:rPr>
              <a:t>"0123"</a:t>
            </a:r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values.append(x+y)</a:t>
            </a:r>
          </a:p>
          <a:p>
            <a:r>
              <a:rPr lang="en-US" altLang="zh-CN">
                <a:solidFill>
                  <a:srgbClr val="000000"/>
                </a:solidFill>
                <a:latin typeface="Consolas" panose="020B0609020204030204" pitchFamily="49" charset="0"/>
              </a:rPr>
              <a:t>print(values)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4" grpId="1" animBg="1"/>
      <p:bldP spid="6" grpId="0" bldLvl="0" animBg="1"/>
      <p:bldP spid="6" grpId="1" animBg="1"/>
      <p:bldP spid="11" grpId="0" animBg="1"/>
      <p:bldP spid="11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C1369C35-DEE7-4C64-85F6-3BEEA7C2F50E}"/>
              </a:ext>
            </a:extLst>
          </p:cNvPr>
          <p:cNvSpPr/>
          <p:nvPr/>
        </p:nvSpPr>
        <p:spPr>
          <a:xfrm>
            <a:off x="2411760" y="332656"/>
            <a:ext cx="4457128" cy="734046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微实践 </a:t>
            </a:r>
            <a:r>
              <a:rPr lang="en-US" altLang="zh-CN" dirty="0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- </a:t>
            </a:r>
            <a:r>
              <a: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我的生肖是什么？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529FB48-2BE3-4756-A749-2C0EE26AAFAD}"/>
              </a:ext>
            </a:extLst>
          </p:cNvPr>
          <p:cNvSpPr txBox="1"/>
          <p:nvPr/>
        </p:nvSpPr>
        <p:spPr>
          <a:xfrm>
            <a:off x="1543607" y="1268760"/>
            <a:ext cx="7199842" cy="120032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十二生肖，又叫属相，是中国与十二地支相配以人出生年份相关的十二种动物，包括：鼠、牛、虎、兔、龙、蛇、马、羊、猴、鸡、狗、猪。 中国的生肖</a:t>
            </a:r>
            <a:r>
              <a:rPr lang="en-US" altLang="zh-CN" dirty="0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12</a:t>
            </a:r>
            <a:r>
              <a: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年一循环，如果知道某一年对</a:t>
            </a:r>
            <a:r>
              <a:rPr lang="en-US" altLang="zh-CN" dirty="0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12</a:t>
            </a:r>
            <a:r>
              <a: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求余的值和对应的生肖，就可以推出其他年份的生肖。 </a:t>
            </a: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EB2AE787-4AF4-425E-B7B8-195D8F9653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143485"/>
              </p:ext>
            </p:extLst>
          </p:nvPr>
        </p:nvGraphicFramePr>
        <p:xfrm>
          <a:off x="1619672" y="2713135"/>
          <a:ext cx="7257768" cy="8458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4880">
                  <a:extLst>
                    <a:ext uri="{9D8B030D-6E8A-4147-A177-3AD203B41FA5}">
                      <a16:colId xmlns:a16="http://schemas.microsoft.com/office/drawing/2014/main" val="3860910439"/>
                    </a:ext>
                  </a:extLst>
                </a:gridCol>
                <a:gridCol w="721032">
                  <a:extLst>
                    <a:ext uri="{9D8B030D-6E8A-4147-A177-3AD203B41FA5}">
                      <a16:colId xmlns:a16="http://schemas.microsoft.com/office/drawing/2014/main" val="3296949095"/>
                    </a:ext>
                  </a:extLst>
                </a:gridCol>
                <a:gridCol w="621417">
                  <a:extLst>
                    <a:ext uri="{9D8B030D-6E8A-4147-A177-3AD203B41FA5}">
                      <a16:colId xmlns:a16="http://schemas.microsoft.com/office/drawing/2014/main" val="1118134849"/>
                    </a:ext>
                  </a:extLst>
                </a:gridCol>
                <a:gridCol w="725777">
                  <a:extLst>
                    <a:ext uri="{9D8B030D-6E8A-4147-A177-3AD203B41FA5}">
                      <a16:colId xmlns:a16="http://schemas.microsoft.com/office/drawing/2014/main" val="1318426307"/>
                    </a:ext>
                  </a:extLst>
                </a:gridCol>
                <a:gridCol w="725777">
                  <a:extLst>
                    <a:ext uri="{9D8B030D-6E8A-4147-A177-3AD203B41FA5}">
                      <a16:colId xmlns:a16="http://schemas.microsoft.com/office/drawing/2014/main" val="1859415402"/>
                    </a:ext>
                  </a:extLst>
                </a:gridCol>
                <a:gridCol w="725777">
                  <a:extLst>
                    <a:ext uri="{9D8B030D-6E8A-4147-A177-3AD203B41FA5}">
                      <a16:colId xmlns:a16="http://schemas.microsoft.com/office/drawing/2014/main" val="297558753"/>
                    </a:ext>
                  </a:extLst>
                </a:gridCol>
                <a:gridCol w="725777">
                  <a:extLst>
                    <a:ext uri="{9D8B030D-6E8A-4147-A177-3AD203B41FA5}">
                      <a16:colId xmlns:a16="http://schemas.microsoft.com/office/drawing/2014/main" val="1395151110"/>
                    </a:ext>
                  </a:extLst>
                </a:gridCol>
                <a:gridCol w="725777">
                  <a:extLst>
                    <a:ext uri="{9D8B030D-6E8A-4147-A177-3AD203B41FA5}">
                      <a16:colId xmlns:a16="http://schemas.microsoft.com/office/drawing/2014/main" val="1057686849"/>
                    </a:ext>
                  </a:extLst>
                </a:gridCol>
                <a:gridCol w="725777">
                  <a:extLst>
                    <a:ext uri="{9D8B030D-6E8A-4147-A177-3AD203B41FA5}">
                      <a16:colId xmlns:a16="http://schemas.microsoft.com/office/drawing/2014/main" val="156460938"/>
                    </a:ext>
                  </a:extLst>
                </a:gridCol>
                <a:gridCol w="725777">
                  <a:extLst>
                    <a:ext uri="{9D8B030D-6E8A-4147-A177-3AD203B41FA5}">
                      <a16:colId xmlns:a16="http://schemas.microsoft.com/office/drawing/2014/main" val="3780403506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年份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…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2014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2015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2016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2017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2018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2019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2020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…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7283903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生肖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…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马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羊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猴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鸡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狗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猪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鼠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…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70195744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12</a:t>
                      </a:r>
                      <a:r>
                        <a:rPr lang="zh-CN" altLang="en-US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余数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…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10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11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0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1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2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3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4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阿里巴巴普惠体 R" panose="00020600040101010101" pitchFamily="18" charset="-122"/>
                          <a:ea typeface="阿里巴巴普惠体 R" panose="00020600040101010101" pitchFamily="18" charset="-122"/>
                          <a:cs typeface="阿里巴巴普惠体 R" panose="00020600040101010101" pitchFamily="18" charset="-122"/>
                        </a:rPr>
                        <a:t>…</a:t>
                      </a:r>
                      <a:endParaRPr lang="zh-CN" altLang="en-US" sz="1400" dirty="0">
                        <a:latin typeface="阿里巴巴普惠体 R" panose="00020600040101010101" pitchFamily="18" charset="-122"/>
                        <a:ea typeface="阿里巴巴普惠体 R" panose="00020600040101010101" pitchFamily="18" charset="-122"/>
                        <a:cs typeface="阿里巴巴普惠体 R" panose="00020600040101010101" pitchFamily="18" charset="-122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59841809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3FF17043-EB5B-4DAD-9155-FB5EC50B1161}"/>
              </a:ext>
            </a:extLst>
          </p:cNvPr>
          <p:cNvSpPr txBox="1"/>
          <p:nvPr/>
        </p:nvSpPr>
        <p:spPr>
          <a:xfrm>
            <a:off x="1471120" y="4221088"/>
            <a:ext cx="734481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year = eval(input("Please enter your year of birth:"))</a:t>
            </a:r>
          </a:p>
          <a:p>
            <a:r>
              <a:rPr lang="en-US" altLang="zh-CN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zod</a:t>
            </a:r>
            <a:r>
              <a:rPr lang="en-US" altLang="zh-CN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= ['monkey','rooster','dog','pog','rat','ox','tiger','rabbit','dragon','snake','horse','sheep'] #</a:t>
            </a:r>
            <a:r>
              <a:rPr lang="zh-CN" altLang="en-US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生肖列表</a:t>
            </a:r>
          </a:p>
          <a:p>
            <a:r>
              <a:rPr lang="en-US" altLang="zh-CN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zh-CN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 = year % 12</a:t>
            </a:r>
          </a:p>
          <a:p>
            <a:r>
              <a:rPr lang="en-US" altLang="zh-CN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print("Your zodiac sign is:",</a:t>
            </a:r>
            <a:r>
              <a:rPr lang="en-US" altLang="zh-CN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zod</a:t>
            </a:r>
            <a:r>
              <a:rPr lang="en-US" altLang="zh-CN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altLang="zh-CN" b="0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3743184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CD64C69C-EC65-4A17-AD2C-427FE7BE9C7A}"/>
              </a:ext>
            </a:extLst>
          </p:cNvPr>
          <p:cNvSpPr/>
          <p:nvPr/>
        </p:nvSpPr>
        <p:spPr>
          <a:xfrm>
            <a:off x="1591176" y="760517"/>
            <a:ext cx="7064395" cy="3693319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8000"/>
                </a:solidFill>
                <a:latin typeface="Consolas" panose="020B0609020204030204" pitchFamily="49" charset="0"/>
              </a:rPr>
              <a:t>##zodiac.py</a:t>
            </a:r>
            <a:endParaRPr lang="en-US" altLang="zh-CN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def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myZodiac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(year):</a:t>
            </a:r>
          </a:p>
          <a:p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zod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 = [</a:t>
            </a:r>
            <a:r>
              <a:rPr lang="en-US" altLang="zh-CN" dirty="0">
                <a:solidFill>
                  <a:srgbClr val="A31515"/>
                </a:solidFill>
                <a:latin typeface="Consolas" panose="020B0609020204030204" pitchFamily="49" charset="0"/>
              </a:rPr>
              <a:t>'monkey'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>
                <a:solidFill>
                  <a:srgbClr val="A31515"/>
                </a:solidFill>
                <a:latin typeface="Consolas" panose="020B0609020204030204" pitchFamily="49" charset="0"/>
              </a:rPr>
              <a:t>'rooster'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>
                <a:solidFill>
                  <a:srgbClr val="A31515"/>
                </a:solidFill>
                <a:latin typeface="Consolas" panose="020B0609020204030204" pitchFamily="49" charset="0"/>
              </a:rPr>
              <a:t>'dog'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altLang="zh-CN" dirty="0" err="1">
                <a:solidFill>
                  <a:srgbClr val="A31515"/>
                </a:solidFill>
                <a:latin typeface="Consolas" panose="020B0609020204030204" pitchFamily="49" charset="0"/>
              </a:rPr>
              <a:t>pog</a:t>
            </a:r>
            <a:r>
              <a:rPr lang="en-US" altLang="zh-CN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altLang="zh-CN" dirty="0" err="1">
                <a:solidFill>
                  <a:srgbClr val="A31515"/>
                </a:solidFill>
                <a:latin typeface="Consolas" panose="020B0609020204030204" pitchFamily="49" charset="0"/>
              </a:rPr>
              <a:t>rat'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A31515"/>
                </a:solidFill>
                <a:latin typeface="Consolas" panose="020B0609020204030204" pitchFamily="49" charset="0"/>
              </a:rPr>
              <a:t>'ox'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A31515"/>
                </a:solidFill>
                <a:latin typeface="Consolas" panose="020B0609020204030204" pitchFamily="49" charset="0"/>
              </a:rPr>
              <a:t>'tiger</a:t>
            </a:r>
            <a:r>
              <a:rPr lang="en-US" altLang="zh-CN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,\</a:t>
            </a:r>
          </a:p>
          <a:p>
            <a:r>
              <a:rPr lang="en-US" altLang="zh-CN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altLang="zh-CN" dirty="0" err="1">
                <a:solidFill>
                  <a:srgbClr val="A31515"/>
                </a:solidFill>
                <a:latin typeface="Consolas" panose="020B0609020204030204" pitchFamily="49" charset="0"/>
              </a:rPr>
              <a:t>rabbit'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A31515"/>
                </a:solidFill>
                <a:latin typeface="Consolas" panose="020B0609020204030204" pitchFamily="49" charset="0"/>
              </a:rPr>
              <a:t>'dragon'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A31515"/>
                </a:solidFill>
                <a:latin typeface="Consolas" panose="020B0609020204030204" pitchFamily="49" charset="0"/>
              </a:rPr>
              <a:t>'snake'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A31515"/>
                </a:solidFill>
                <a:latin typeface="Consolas" panose="020B0609020204030204" pitchFamily="49" charset="0"/>
              </a:rPr>
              <a:t>'horse'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A31515"/>
                </a:solidFill>
                <a:latin typeface="Consolas" panose="020B0609020204030204" pitchFamily="49" charset="0"/>
              </a:rPr>
              <a:t>'sheep</a:t>
            </a:r>
            <a:r>
              <a:rPr lang="en-US" altLang="zh-CN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] </a:t>
            </a:r>
            <a:r>
              <a:rPr lang="en-US" altLang="zh-CN" dirty="0">
                <a:solidFill>
                  <a:srgbClr val="008000"/>
                </a:solidFill>
                <a:latin typeface="Consolas" panose="020B0609020204030204" pitchFamily="49" charset="0"/>
              </a:rPr>
              <a:t>#</a:t>
            </a:r>
            <a:r>
              <a:rPr lang="zh-CN" altLang="en-US" dirty="0">
                <a:solidFill>
                  <a:srgbClr val="008000"/>
                </a:solidFill>
                <a:latin typeface="Consolas" panose="020B0609020204030204" pitchFamily="49" charset="0"/>
              </a:rPr>
              <a:t>生肖列表</a:t>
            </a:r>
            <a:endParaRPr lang="zh-CN" alt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 = year % </a:t>
            </a:r>
            <a:r>
              <a:rPr lang="en-US" altLang="zh-CN" dirty="0">
                <a:solidFill>
                  <a:srgbClr val="09885A"/>
                </a:solidFill>
                <a:latin typeface="Consolas" panose="020B0609020204030204" pitchFamily="49" charset="0"/>
              </a:rPr>
              <a:t>12</a:t>
            </a:r>
            <a:endParaRPr lang="en-US" altLang="zh-CN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zod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] </a:t>
            </a:r>
            <a:r>
              <a:rPr lang="en-US" altLang="zh-CN" dirty="0">
                <a:solidFill>
                  <a:srgbClr val="008000"/>
                </a:solidFill>
                <a:latin typeface="Consolas" panose="020B0609020204030204" pitchFamily="49" charset="0"/>
              </a:rPr>
              <a:t>#</a:t>
            </a:r>
            <a:r>
              <a:rPr lang="zh-CN" altLang="en-US" dirty="0">
                <a:solidFill>
                  <a:srgbClr val="008000"/>
                </a:solidFill>
                <a:latin typeface="Consolas" panose="020B0609020204030204" pitchFamily="49" charset="0"/>
              </a:rPr>
              <a:t>从列表中取第</a:t>
            </a:r>
            <a:r>
              <a:rPr lang="en-US" altLang="zh-CN" dirty="0" err="1">
                <a:solidFill>
                  <a:srgbClr val="008000"/>
                </a:solidFill>
                <a:latin typeface="Consolas" panose="020B0609020204030204" pitchFamily="49" charset="0"/>
              </a:rPr>
              <a:t>idx</a:t>
            </a:r>
            <a:r>
              <a:rPr lang="zh-CN" altLang="en-US" dirty="0">
                <a:solidFill>
                  <a:srgbClr val="008000"/>
                </a:solidFill>
                <a:latin typeface="Consolas" panose="020B0609020204030204" pitchFamily="49" charset="0"/>
              </a:rPr>
              <a:t>项</a:t>
            </a:r>
            <a:endParaRPr lang="zh-CN" alt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def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 main():</a:t>
            </a:r>
          </a:p>
          <a:p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    y = 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eval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(input(</a:t>
            </a:r>
            <a:r>
              <a:rPr lang="en-US" altLang="zh-CN" dirty="0">
                <a:solidFill>
                  <a:srgbClr val="A31515"/>
                </a:solidFill>
                <a:latin typeface="Consolas" panose="020B0609020204030204" pitchFamily="49" charset="0"/>
              </a:rPr>
              <a:t>"Please enter your year of birth:"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    print(</a:t>
            </a:r>
            <a:r>
              <a:rPr lang="en-US" altLang="zh-CN" dirty="0">
                <a:solidFill>
                  <a:srgbClr val="A31515"/>
                </a:solidFill>
                <a:latin typeface="Consolas" panose="020B0609020204030204" pitchFamily="49" charset="0"/>
              </a:rPr>
              <a:t>"Your zodiac sign is:"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000000"/>
                </a:solidFill>
                <a:latin typeface="Consolas" panose="020B0609020204030204" pitchFamily="49" charset="0"/>
              </a:rPr>
              <a:t>myZodiac</a:t>
            </a: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(y))</a:t>
            </a:r>
          </a:p>
          <a:p>
            <a:b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zh-CN" dirty="0">
                <a:solidFill>
                  <a:srgbClr val="000000"/>
                </a:solidFill>
                <a:latin typeface="Consolas" panose="020B0609020204030204" pitchFamily="49" charset="0"/>
              </a:rPr>
              <a:t>main()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5F56049-C7A4-4E2D-9845-D4AE374097B6}"/>
              </a:ext>
            </a:extLst>
          </p:cNvPr>
          <p:cNvSpPr/>
          <p:nvPr/>
        </p:nvSpPr>
        <p:spPr>
          <a:xfrm>
            <a:off x="1571094" y="4629328"/>
            <a:ext cx="7064395" cy="646331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Please enter your year of birth:2003</a:t>
            </a:r>
          </a:p>
          <a:p>
            <a:r>
              <a:rPr lang="en-US" altLang="zh-CN" dirty="0">
                <a:latin typeface="Consolas" panose="020B0609020204030204" pitchFamily="49" charset="0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Your zodiac sign is: sheep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9529FB48-2BE3-4756-A749-2C0EE26AAFAD}"/>
              </a:ext>
            </a:extLst>
          </p:cNvPr>
          <p:cNvSpPr txBox="1"/>
          <p:nvPr/>
        </p:nvSpPr>
        <p:spPr>
          <a:xfrm>
            <a:off x="1331640" y="5517232"/>
            <a:ext cx="7186867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函数</a:t>
            </a:r>
            <a:r>
              <a:rPr lang="en-US" altLang="zh-CN" dirty="0" err="1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myZodaic</a:t>
            </a:r>
            <a:r>
              <a:rPr lang="en-US" altLang="zh-CN" dirty="0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(year)</a:t>
            </a:r>
            <a:r>
              <a:rPr lang="zh-CN" altLang="en-US" dirty="0"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接受预期为整数的出生年份作为参数，返回该年份对应的生肖名称字符串</a:t>
            </a:r>
          </a:p>
        </p:txBody>
      </p:sp>
    </p:spTree>
    <p:extLst>
      <p:ext uri="{BB962C8B-B14F-4D97-AF65-F5344CB8AC3E}">
        <p14:creationId xmlns:p14="http://schemas.microsoft.com/office/powerpoint/2010/main" val="258839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42CCB-3AF5-4C6A-90C8-7A07F252E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350" y="188913"/>
            <a:ext cx="7499350" cy="949325"/>
          </a:xfrm>
        </p:spPr>
        <p:txBody>
          <a:bodyPr/>
          <a:lstStyle/>
          <a:p>
            <a:pPr>
              <a:defRPr/>
            </a:pPr>
            <a:r>
              <a:rPr lang="zh-CN" altLang="zh-CN" sz="3600" dirty="0"/>
              <a:t>序列的通用操作</a:t>
            </a:r>
            <a:endParaRPr lang="zh-CN" altLang="en-US" sz="3600" dirty="0"/>
          </a:p>
        </p:txBody>
      </p:sp>
      <p:graphicFrame>
        <p:nvGraphicFramePr>
          <p:cNvPr id="9" name="内容占位符 8">
            <a:extLst>
              <a:ext uri="{FF2B5EF4-FFF2-40B4-BE49-F238E27FC236}">
                <a16:creationId xmlns:a16="http://schemas.microsoft.com/office/drawing/2014/main" id="{7436A165-B283-414F-A510-63A6C544774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00113" y="1341438"/>
          <a:ext cx="8075612" cy="241300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6481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524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750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938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/>
                        <a:t>序号</a:t>
                      </a:r>
                      <a:endParaRPr lang="zh-CN" altLang="en-US" sz="16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/>
                        <a:t>操作符</a:t>
                      </a:r>
                      <a:endParaRPr lang="zh-CN" altLang="en-US" sz="16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600" u="none" strike="noStrike" dirty="0"/>
                        <a:t>说明</a:t>
                      </a:r>
                      <a:endParaRPr lang="zh-CN" altLang="en-US" sz="16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93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/>
                        <a:t>1</a:t>
                      </a:r>
                      <a:endParaRPr lang="en-US" altLang="zh-CN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/>
                        <a:t>seq</a:t>
                      </a:r>
                      <a:r>
                        <a:rPr lang="en-US" sz="1800" u="none" strike="noStrike" dirty="0"/>
                        <a:t>[index]</a:t>
                      </a:r>
                      <a:endParaRPr lang="en-US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/>
                        <a:t>获得下标为</a:t>
                      </a:r>
                      <a:r>
                        <a:rPr lang="en-US" sz="1800" u="none" strike="noStrike" dirty="0"/>
                        <a:t>index </a:t>
                      </a:r>
                      <a:r>
                        <a:rPr lang="zh-CN" altLang="en-US" sz="1800" u="none" strike="noStrike" dirty="0"/>
                        <a:t>的元素</a:t>
                      </a:r>
                      <a:endParaRPr lang="zh-CN" altLang="en-US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8312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/>
                        <a:t>2</a:t>
                      </a:r>
                      <a:endParaRPr lang="en-US" altLang="zh-CN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 err="1"/>
                        <a:t>seq</a:t>
                      </a:r>
                      <a:r>
                        <a:rPr lang="en-US" sz="1800" u="none" strike="noStrike" dirty="0"/>
                        <a:t>[index1:index2(:stride)]</a:t>
                      </a:r>
                      <a:endParaRPr lang="en-US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/>
                        <a:t>获得下标从</a:t>
                      </a:r>
                      <a:r>
                        <a:rPr lang="en-US" sz="1800" u="none" strike="noStrike" dirty="0"/>
                        <a:t>index1 </a:t>
                      </a:r>
                      <a:r>
                        <a:rPr lang="zh-CN" altLang="en-US" sz="1800" u="none" strike="noStrike" dirty="0"/>
                        <a:t>到</a:t>
                      </a:r>
                      <a:r>
                        <a:rPr lang="en-US" sz="1800" u="none" strike="noStrike" dirty="0"/>
                        <a:t>index2 </a:t>
                      </a:r>
                      <a:r>
                        <a:rPr lang="zh-CN" altLang="en-US" sz="1800" u="none" strike="noStrike" dirty="0"/>
                        <a:t>间的元素集合，步长为</a:t>
                      </a:r>
                      <a:r>
                        <a:rPr lang="en-US" sz="1800" u="none" strike="noStrike" dirty="0"/>
                        <a:t>stride</a:t>
                      </a:r>
                      <a:endParaRPr lang="en-US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93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/>
                        <a:t>3</a:t>
                      </a:r>
                      <a:endParaRPr lang="en-US" altLang="zh-CN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/>
                        <a:t>seq1 + seq2</a:t>
                      </a:r>
                      <a:endParaRPr lang="en-US" sz="1800" b="0" i="0" u="none" strike="noStrike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/>
                        <a:t>连接序列</a:t>
                      </a:r>
                      <a:r>
                        <a:rPr lang="en-US" sz="1800" u="none" strike="noStrike" dirty="0"/>
                        <a:t>seq1 </a:t>
                      </a:r>
                      <a:r>
                        <a:rPr lang="zh-CN" altLang="en-US" sz="1800" u="none" strike="noStrike" dirty="0"/>
                        <a:t>和</a:t>
                      </a:r>
                      <a:r>
                        <a:rPr lang="en-US" sz="1800" u="none" strike="noStrike" dirty="0"/>
                        <a:t>seq2</a:t>
                      </a:r>
                      <a:endParaRPr lang="en-US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93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/>
                        <a:t>4</a:t>
                      </a:r>
                      <a:endParaRPr lang="en-US" altLang="zh-CN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/>
                        <a:t>seq * expr</a:t>
                      </a:r>
                      <a:endParaRPr lang="en-US" sz="1800" b="0" i="0" u="none" strike="noStrike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/>
                        <a:t>序列重复</a:t>
                      </a:r>
                      <a:r>
                        <a:rPr lang="en-US" sz="1800" u="none" strike="noStrike" dirty="0" err="1"/>
                        <a:t>expr</a:t>
                      </a:r>
                      <a:r>
                        <a:rPr lang="en-US" sz="1800" u="none" strike="noStrike" dirty="0"/>
                        <a:t> </a:t>
                      </a:r>
                      <a:r>
                        <a:rPr lang="zh-CN" altLang="en-US" sz="1800" u="none" strike="noStrike" dirty="0"/>
                        <a:t>次</a:t>
                      </a:r>
                      <a:endParaRPr lang="zh-CN" altLang="en-US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93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800" u="none" strike="noStrike" dirty="0"/>
                        <a:t>5</a:t>
                      </a:r>
                      <a:endParaRPr lang="en-US" altLang="zh-CN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800" u="none" strike="noStrike" dirty="0" err="1"/>
                        <a:t>o</a:t>
                      </a:r>
                      <a:r>
                        <a:rPr lang="en-US" sz="1800" u="none" strike="noStrike" dirty="0" err="1"/>
                        <a:t>bj</a:t>
                      </a:r>
                      <a:r>
                        <a:rPr lang="en-US" sz="1800" u="none" strike="noStrike" dirty="0"/>
                        <a:t> in </a:t>
                      </a:r>
                      <a:r>
                        <a:rPr lang="en-US" sz="1800" u="none" strike="noStrike" dirty="0" err="1"/>
                        <a:t>seq</a:t>
                      </a:r>
                      <a:endParaRPr lang="en-US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/>
                        <a:t>判断</a:t>
                      </a:r>
                      <a:r>
                        <a:rPr lang="en-US" sz="1800" u="none" strike="noStrike" dirty="0" err="1"/>
                        <a:t>obj</a:t>
                      </a:r>
                      <a:r>
                        <a:rPr lang="en-US" sz="1800" u="none" strike="noStrike" dirty="0"/>
                        <a:t> </a:t>
                      </a:r>
                      <a:r>
                        <a:rPr lang="zh-CN" altLang="en-US" sz="1800" u="none" strike="noStrike" dirty="0"/>
                        <a:t>元素是否包含在</a:t>
                      </a:r>
                      <a:r>
                        <a:rPr lang="en-US" sz="1800" u="none" strike="noStrike" dirty="0" err="1"/>
                        <a:t>seq</a:t>
                      </a:r>
                      <a:r>
                        <a:rPr lang="en-US" sz="1800" u="none" strike="noStrike" dirty="0"/>
                        <a:t> </a:t>
                      </a:r>
                      <a:r>
                        <a:rPr lang="zh-CN" altLang="en-US" sz="1800" u="none" strike="noStrike" dirty="0"/>
                        <a:t>中</a:t>
                      </a:r>
                      <a:endParaRPr lang="zh-CN" altLang="en-US" sz="1800" b="0" i="0" u="none" strike="noStrike" dirty="0">
                        <a:latin typeface="宋体" panose="02010600030101010101" pitchFamily="2" charset="-122"/>
                      </a:endParaRPr>
                    </a:p>
                  </a:txBody>
                  <a:tcPr marL="9525" marR="9525" marT="9528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247" name="TextBox 9">
            <a:extLst>
              <a:ext uri="{FF2B5EF4-FFF2-40B4-BE49-F238E27FC236}">
                <a16:creationId xmlns:a16="http://schemas.microsoft.com/office/drawing/2014/main" id="{3F3B6CCB-53A3-4FE2-8BDD-47E6A4822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9613" y="4437063"/>
            <a:ext cx="6553200" cy="153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719138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2400">
                <a:latin typeface="Times New Roman" panose="02020603050405020304" pitchFamily="18" charset="0"/>
              </a:rPr>
              <a:t>序列的通用操作主要包括索引、分片、链接（加）、重复（乘），以及检查某个元素是否属于序列。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内容占位符 7">
            <a:extLst>
              <a:ext uri="{FF2B5EF4-FFF2-40B4-BE49-F238E27FC236}">
                <a16:creationId xmlns:a16="http://schemas.microsoft.com/office/drawing/2014/main" id="{00F05E34-28D4-4897-A8EE-FA6312C3C77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11188" y="1268413"/>
            <a:ext cx="8229600" cy="4713287"/>
          </a:xfrm>
        </p:spPr>
        <p:txBody>
          <a:bodyPr/>
          <a:lstStyle/>
          <a:p>
            <a:pPr indent="719138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zh-CN"/>
              <a:t>序列中的所有元素都是有索引号的（注意：索引号是从</a:t>
            </a:r>
            <a:r>
              <a:rPr lang="en-US" altLang="zh-CN"/>
              <a:t> 0 </a:t>
            </a:r>
            <a:r>
              <a:rPr lang="zh-CN" altLang="zh-CN"/>
              <a:t>开始递增的）。这些元素可以通过索引号分别访问。</a:t>
            </a:r>
          </a:p>
          <a:p>
            <a:pPr indent="719138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b="1"/>
              <a:t>#&lt;</a:t>
            </a:r>
            <a:r>
              <a:rPr lang="zh-CN" altLang="zh-CN" b="1"/>
              <a:t>程序：序列索引</a:t>
            </a:r>
            <a:r>
              <a:rPr lang="en-US" altLang="zh-CN" b="1"/>
              <a:t>&gt;</a:t>
            </a:r>
            <a:endParaRPr lang="zh-CN" altLang="zh-CN"/>
          </a:p>
          <a:p>
            <a:pPr indent="719138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/>
              <a:t>L=[1,1.3,"2","China",["I","am","another","list"]]</a:t>
            </a:r>
            <a:endParaRPr lang="zh-CN" altLang="zh-CN"/>
          </a:p>
          <a:p>
            <a:pPr indent="719138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/>
              <a:t>print(L[0])</a:t>
            </a:r>
            <a:br>
              <a:rPr lang="zh-CN" altLang="zh-CN"/>
            </a:br>
            <a:r>
              <a:rPr lang="zh-CN" altLang="zh-CN"/>
              <a:t>该程序将输出整数</a:t>
            </a:r>
            <a:r>
              <a:rPr lang="en-US" altLang="zh-CN"/>
              <a:t>1</a:t>
            </a:r>
            <a:r>
              <a:rPr lang="zh-CN" altLang="zh-CN"/>
              <a:t>。</a:t>
            </a:r>
            <a:r>
              <a:rPr lang="en-US" altLang="zh-CN"/>
              <a:t>Python</a:t>
            </a:r>
            <a:r>
              <a:rPr lang="zh-CN" altLang="zh-CN"/>
              <a:t>的下标操作符有一个很强大的功能，即索引值为负数时，它表示从序列最后一个元素开始计数，例如，</a:t>
            </a:r>
            <a:r>
              <a:rPr lang="en-US" altLang="zh-CN"/>
              <a:t>L[-1]</a:t>
            </a:r>
            <a:r>
              <a:rPr lang="zh-CN" altLang="zh-CN"/>
              <a:t>可以获得</a:t>
            </a:r>
            <a:r>
              <a:rPr lang="en-US" altLang="zh-CN"/>
              <a:t>L</a:t>
            </a:r>
            <a:r>
              <a:rPr lang="zh-CN" altLang="zh-CN"/>
              <a:t>的最后一个元素。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FA6B496-0914-433B-AE3A-BF09B427A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2275" y="333375"/>
            <a:ext cx="6994525" cy="868363"/>
          </a:xfrm>
        </p:spPr>
        <p:txBody>
          <a:bodyPr/>
          <a:lstStyle/>
          <a:p>
            <a:pPr>
              <a:defRPr/>
            </a:pPr>
            <a:r>
              <a:rPr lang="zh-CN" altLang="zh-CN" sz="3600" dirty="0"/>
              <a:t>序列的通用操作</a:t>
            </a:r>
            <a:r>
              <a:rPr lang="zh-CN" altLang="en-US" sz="3600" dirty="0"/>
              <a:t>之</a:t>
            </a:r>
            <a:r>
              <a:rPr lang="zh-CN" altLang="zh-CN" sz="3600" dirty="0"/>
              <a:t>索引</a:t>
            </a:r>
            <a:endParaRPr lang="zh-CN" altLang="en-US" sz="3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内容占位符 7">
            <a:extLst>
              <a:ext uri="{FF2B5EF4-FFF2-40B4-BE49-F238E27FC236}">
                <a16:creationId xmlns:a16="http://schemas.microsoft.com/office/drawing/2014/main" id="{363EEBD4-F09E-49A1-90EC-CFEFA090A9C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042988" y="1341438"/>
            <a:ext cx="7850187" cy="4895850"/>
          </a:xfrm>
        </p:spPr>
        <p:txBody>
          <a:bodyPr/>
          <a:lstStyle/>
          <a:p>
            <a:pPr indent="719138">
              <a:lnSpc>
                <a:spcPct val="150000"/>
              </a:lnSpc>
              <a:spcBef>
                <a:spcPts val="600"/>
              </a:spcBef>
              <a:buFontTx/>
              <a:buNone/>
            </a:pPr>
            <a:r>
              <a:rPr lang="en-US" altLang="zh-CN" sz="2000"/>
              <a:t>Python</a:t>
            </a:r>
            <a:r>
              <a:rPr lang="zh-CN" altLang="zh-CN" sz="2000"/>
              <a:t>对序列提供了强大的分片操作，运算符仍然为下标运算符，而分片内容通过冒号相隔的两个索引来实现。例如，</a:t>
            </a:r>
            <a:r>
              <a:rPr lang="en-US" altLang="zh-CN" sz="2000"/>
              <a:t>L[index1:index2]</a:t>
            </a:r>
            <a:r>
              <a:rPr lang="zh-CN" altLang="zh-CN" sz="2000"/>
              <a:t>：</a:t>
            </a:r>
            <a:r>
              <a:rPr lang="en-US" altLang="zh-CN" sz="2000"/>
              <a:t>index1</a:t>
            </a:r>
            <a:r>
              <a:rPr lang="zh-CN" altLang="zh-CN" sz="2000"/>
              <a:t>是分片结果的第</a:t>
            </a:r>
            <a:r>
              <a:rPr lang="en-US" altLang="zh-CN" sz="2000"/>
              <a:t>1</a:t>
            </a:r>
            <a:r>
              <a:rPr lang="zh-CN" altLang="zh-CN" sz="2000"/>
              <a:t>个元素的索引号，而</a:t>
            </a:r>
            <a:r>
              <a:rPr lang="en-US" altLang="zh-CN" sz="2000"/>
              <a:t>index2</a:t>
            </a:r>
            <a:r>
              <a:rPr lang="zh-CN" altLang="zh-CN" sz="2000"/>
              <a:t>的值减去</a:t>
            </a:r>
            <a:r>
              <a:rPr lang="en-US" altLang="zh-CN" sz="2000"/>
              <a:t>1</a:t>
            </a:r>
            <a:r>
              <a:rPr lang="zh-CN" altLang="zh-CN" sz="2000"/>
              <a:t>是分片结果的最后一个元素在序列中的索引号。</a:t>
            </a:r>
          </a:p>
          <a:p>
            <a:pPr indent="719138">
              <a:lnSpc>
                <a:spcPct val="150000"/>
              </a:lnSpc>
              <a:spcBef>
                <a:spcPts val="600"/>
              </a:spcBef>
              <a:buFontTx/>
              <a:buNone/>
            </a:pPr>
            <a:r>
              <a:rPr lang="en-US" altLang="zh-CN" sz="2000"/>
              <a:t>index2</a:t>
            </a:r>
            <a:r>
              <a:rPr lang="zh-CN" altLang="zh-CN" sz="2000"/>
              <a:t>置空，分片结果将包括索引为</a:t>
            </a:r>
            <a:r>
              <a:rPr lang="en-US" altLang="zh-CN" sz="2000"/>
              <a:t>index1</a:t>
            </a:r>
            <a:r>
              <a:rPr lang="zh-CN" altLang="zh-CN" sz="2000"/>
              <a:t>及之后的所有元素。</a:t>
            </a:r>
            <a:endParaRPr lang="en-US" altLang="zh-CN" sz="2000"/>
          </a:p>
          <a:p>
            <a:pPr indent="719138">
              <a:lnSpc>
                <a:spcPct val="150000"/>
              </a:lnSpc>
              <a:spcBef>
                <a:spcPts val="600"/>
              </a:spcBef>
              <a:buFontTx/>
              <a:buNone/>
            </a:pPr>
            <a:r>
              <a:rPr lang="en-US" altLang="zh-CN" sz="2000"/>
              <a:t>index1</a:t>
            </a:r>
            <a:r>
              <a:rPr lang="zh-CN" altLang="zh-CN" sz="2000"/>
              <a:t>置空，表示从序列开头</a:t>
            </a:r>
            <a:r>
              <a:rPr lang="en-US" altLang="zh-CN" sz="2000"/>
              <a:t>0</a:t>
            </a:r>
            <a:r>
              <a:rPr lang="zh-CN" altLang="zh-CN" sz="2000"/>
              <a:t>到</a:t>
            </a:r>
            <a:r>
              <a:rPr lang="en-US" altLang="zh-CN" sz="2000"/>
              <a:t>index2</a:t>
            </a:r>
            <a:r>
              <a:rPr lang="zh-CN" altLang="zh-CN" sz="2000"/>
              <a:t>的分片结果。</a:t>
            </a:r>
            <a:endParaRPr lang="en-US" altLang="zh-CN" sz="2000"/>
          </a:p>
          <a:p>
            <a:pPr indent="719138">
              <a:lnSpc>
                <a:spcPct val="150000"/>
              </a:lnSpc>
              <a:spcBef>
                <a:spcPts val="600"/>
              </a:spcBef>
              <a:buFontTx/>
              <a:buNone/>
            </a:pPr>
            <a:r>
              <a:rPr lang="zh-CN" altLang="en-US" sz="2000"/>
              <a:t> </a:t>
            </a:r>
            <a:r>
              <a:rPr lang="en-US" altLang="zh-CN" sz="2000"/>
              <a:t>index1</a:t>
            </a:r>
            <a:r>
              <a:rPr lang="zh-CN" altLang="zh-CN" sz="2000"/>
              <a:t>与</a:t>
            </a:r>
            <a:r>
              <a:rPr lang="en-US" altLang="zh-CN" sz="2000"/>
              <a:t>index2</a:t>
            </a:r>
            <a:r>
              <a:rPr lang="zh-CN" altLang="zh-CN" sz="2000"/>
              <a:t>都置空时，将复制整个序列，例如</a:t>
            </a:r>
            <a:r>
              <a:rPr lang="en-US" altLang="zh-CN" sz="2000"/>
              <a:t>L[:]</a:t>
            </a:r>
            <a:r>
              <a:rPr lang="zh-CN" altLang="en-US" sz="2000"/>
              <a:t>。</a:t>
            </a:r>
            <a:endParaRPr lang="zh-CN" altLang="zh-CN" sz="200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32D41FE-32FC-4C06-80E4-0292C873F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0" y="103188"/>
            <a:ext cx="7067550" cy="1093787"/>
          </a:xfrm>
        </p:spPr>
        <p:txBody>
          <a:bodyPr/>
          <a:lstStyle/>
          <a:p>
            <a:pPr>
              <a:defRPr/>
            </a:pPr>
            <a:r>
              <a:rPr lang="zh-CN" altLang="zh-CN" dirty="0"/>
              <a:t>序列的通用操作</a:t>
            </a:r>
            <a:r>
              <a:rPr lang="zh-CN" altLang="en-US" dirty="0"/>
              <a:t>之分片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内容占位符 7">
            <a:extLst>
              <a:ext uri="{FF2B5EF4-FFF2-40B4-BE49-F238E27FC236}">
                <a16:creationId xmlns:a16="http://schemas.microsoft.com/office/drawing/2014/main" id="{8AA2F116-4249-4B89-9C6A-5F964F8217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47813" y="1125538"/>
            <a:ext cx="7292975" cy="4713287"/>
          </a:xfrm>
        </p:spPr>
        <p:txBody>
          <a:bodyPr/>
          <a:lstStyle/>
          <a:p>
            <a:pPr indent="719138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zh-CN" sz="2000"/>
              <a:t>分片操作的形式还可以是</a:t>
            </a:r>
            <a:r>
              <a:rPr lang="en-US" altLang="zh-CN" sz="2000"/>
              <a:t>L[index1:index2:stride]</a:t>
            </a:r>
            <a:r>
              <a:rPr lang="zh-CN" altLang="zh-CN" sz="2000"/>
              <a:t>，第三个数</a:t>
            </a:r>
            <a:r>
              <a:rPr lang="en-US" altLang="zh-CN" sz="2000"/>
              <a:t>stride</a:t>
            </a:r>
            <a:r>
              <a:rPr lang="zh-CN" altLang="zh-CN" sz="2000"/>
              <a:t>是步长，在没有指定的情况下，默认为</a:t>
            </a:r>
            <a:r>
              <a:rPr lang="en-US" altLang="zh-CN" sz="2000"/>
              <a:t>1</a:t>
            </a:r>
            <a:r>
              <a:rPr lang="zh-CN" altLang="zh-CN" sz="2000"/>
              <a:t>。如果步长大于</a:t>
            </a:r>
            <a:r>
              <a:rPr lang="en-US" altLang="zh-CN" sz="2000"/>
              <a:t>1</a:t>
            </a:r>
            <a:r>
              <a:rPr lang="zh-CN" altLang="zh-CN" sz="2000"/>
              <a:t>，那么就会跳过某些元素</a:t>
            </a:r>
            <a:r>
              <a:rPr lang="zh-CN" altLang="en-US" sz="2000"/>
              <a:t>。</a:t>
            </a:r>
            <a:endParaRPr lang="en-US" altLang="zh-CN" sz="2000"/>
          </a:p>
          <a:p>
            <a:pPr indent="719138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en-US" altLang="zh-CN" sz="2000"/>
              <a:t>stride</a:t>
            </a:r>
            <a:r>
              <a:rPr lang="zh-CN" altLang="zh-CN" sz="2000"/>
              <a:t>可以为负数，表示从右向左提取元素。例如，</a:t>
            </a:r>
            <a:r>
              <a:rPr lang="en-US" altLang="zh-CN" sz="2000"/>
              <a:t>L[-1</a:t>
            </a:r>
            <a:r>
              <a:rPr lang="zh-CN" altLang="zh-CN" sz="2000"/>
              <a:t>：</a:t>
            </a:r>
            <a:r>
              <a:rPr lang="en-US" altLang="zh-CN" sz="2000"/>
              <a:t>-1-len</a:t>
            </a:r>
            <a:r>
              <a:rPr lang="zh-CN" altLang="zh-CN" sz="2000"/>
              <a:t>（</a:t>
            </a:r>
            <a:r>
              <a:rPr lang="en-US" altLang="zh-CN" sz="2000"/>
              <a:t>L</a:t>
            </a:r>
            <a:r>
              <a:rPr lang="zh-CN" altLang="zh-CN" sz="2000"/>
              <a:t>）：</a:t>
            </a:r>
            <a:r>
              <a:rPr lang="en-US" altLang="zh-CN" sz="2000"/>
              <a:t>-1]</a:t>
            </a:r>
            <a:r>
              <a:rPr lang="zh-CN" altLang="zh-CN" sz="2000"/>
              <a:t>会产生最后一个元素开始往前到第一个元素的序列，</a:t>
            </a:r>
            <a:r>
              <a:rPr lang="en-US" altLang="zh-CN" sz="2000"/>
              <a:t>len</a:t>
            </a:r>
            <a:r>
              <a:rPr lang="zh-CN" altLang="zh-CN" sz="2000"/>
              <a:t>（</a:t>
            </a:r>
            <a:r>
              <a:rPr lang="en-US" altLang="zh-CN" sz="2000"/>
              <a:t>L</a:t>
            </a:r>
            <a:r>
              <a:rPr lang="zh-CN" altLang="zh-CN" sz="2000"/>
              <a:t>）函数是返回序列</a:t>
            </a:r>
            <a:r>
              <a:rPr lang="en-US" altLang="zh-CN" sz="2000"/>
              <a:t>L</a:t>
            </a:r>
            <a:r>
              <a:rPr lang="zh-CN" altLang="zh-CN" sz="2000"/>
              <a:t>的长度。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1531EED-E43C-47A0-885A-3A1A2B05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913" y="103188"/>
            <a:ext cx="7354887" cy="1022350"/>
          </a:xfrm>
        </p:spPr>
        <p:txBody>
          <a:bodyPr/>
          <a:lstStyle/>
          <a:p>
            <a:pPr>
              <a:defRPr/>
            </a:pPr>
            <a:r>
              <a:rPr lang="zh-CN" altLang="zh-CN" dirty="0"/>
              <a:t>序列的通用操作</a:t>
            </a:r>
            <a:r>
              <a:rPr lang="zh-CN" altLang="en-US" dirty="0"/>
              <a:t>之分片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内容占位符 7">
            <a:extLst>
              <a:ext uri="{FF2B5EF4-FFF2-40B4-BE49-F238E27FC236}">
                <a16:creationId xmlns:a16="http://schemas.microsoft.com/office/drawing/2014/main" id="{6526BC4D-8428-4794-AF4F-80DEF575A2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55650" y="1052513"/>
            <a:ext cx="7777163" cy="5184775"/>
          </a:xfrm>
        </p:spPr>
        <p:txBody>
          <a:bodyPr/>
          <a:lstStyle/>
          <a:p>
            <a:pPr indent="719138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zh-CN" sz="2000"/>
              <a:t>两个整数类型相加是整数值做加法，而对于两个序列，</a:t>
            </a:r>
            <a:r>
              <a:rPr lang="zh-CN" altLang="zh-CN" sz="2000" b="1">
                <a:solidFill>
                  <a:srgbClr val="C00000"/>
                </a:solidFill>
              </a:rPr>
              <a:t>加法</a:t>
            </a:r>
            <a:r>
              <a:rPr lang="zh-CN" altLang="zh-CN" sz="2000"/>
              <a:t>则表示连接操作，需要注意的是，进行操作的两个序列必须是相同类型（字符串、列表、元组等）才可以进行连接。比如，</a:t>
            </a:r>
            <a:r>
              <a:rPr lang="en-US" altLang="zh-CN" sz="2000"/>
              <a:t>L1</a:t>
            </a:r>
            <a:r>
              <a:rPr lang="zh-CN" altLang="zh-CN" sz="2000"/>
              <a:t>为</a:t>
            </a:r>
            <a:r>
              <a:rPr lang="en-US" altLang="zh-CN" sz="2000"/>
              <a:t>[1,1.3]</a:t>
            </a:r>
            <a:r>
              <a:rPr lang="zh-CN" altLang="zh-CN" sz="2000"/>
              <a:t>，</a:t>
            </a:r>
            <a:r>
              <a:rPr lang="en-US" altLang="zh-CN" sz="2000"/>
              <a:t>L2</a:t>
            </a:r>
            <a:r>
              <a:rPr lang="zh-CN" altLang="zh-CN" sz="2000"/>
              <a:t>为</a:t>
            </a:r>
            <a:r>
              <a:rPr lang="en-US" altLang="zh-CN" sz="2000"/>
              <a:t>[“2”,“China”,[“I”,“am”,“another”,“list”]]</a:t>
            </a:r>
            <a:r>
              <a:rPr lang="zh-CN" altLang="zh-CN" sz="2000"/>
              <a:t>，连接两个序列</a:t>
            </a:r>
            <a:r>
              <a:rPr lang="en-US" altLang="zh-CN" sz="2000"/>
              <a:t>L1+L2</a:t>
            </a:r>
            <a:r>
              <a:rPr lang="zh-CN" altLang="en-US" sz="2000"/>
              <a:t>为</a:t>
            </a:r>
            <a:r>
              <a:rPr lang="zh-CN" altLang="zh-CN" sz="2000"/>
              <a:t>：</a:t>
            </a:r>
            <a:r>
              <a:rPr lang="en-US" altLang="zh-CN" sz="2000"/>
              <a:t> [1,1.3,“2”,“China”,[“I”,“am”,“another”,“list”]]</a:t>
            </a:r>
          </a:p>
          <a:p>
            <a:pPr indent="719138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zh-CN" sz="2000"/>
              <a:t>序列的</a:t>
            </a:r>
            <a:r>
              <a:rPr lang="zh-CN" altLang="zh-CN" sz="2000" b="1">
                <a:solidFill>
                  <a:srgbClr val="C00000"/>
                </a:solidFill>
              </a:rPr>
              <a:t>乘法</a:t>
            </a:r>
            <a:r>
              <a:rPr lang="zh-CN" altLang="zh-CN" sz="2000"/>
              <a:t>表示将原来的序列重复多次。例如</a:t>
            </a:r>
            <a:r>
              <a:rPr lang="en-US" altLang="zh-CN" sz="2000"/>
              <a:t>L=[0]*100</a:t>
            </a:r>
            <a:r>
              <a:rPr lang="zh-CN" altLang="zh-CN" sz="2000"/>
              <a:t>会产生一个含有</a:t>
            </a:r>
            <a:r>
              <a:rPr lang="en-US" altLang="zh-CN" sz="2000"/>
              <a:t>100</a:t>
            </a:r>
            <a:r>
              <a:rPr lang="zh-CN" altLang="zh-CN" sz="2000"/>
              <a:t>个</a:t>
            </a:r>
            <a:r>
              <a:rPr lang="en-US" altLang="zh-CN" sz="2000"/>
              <a:t>0</a:t>
            </a:r>
            <a:r>
              <a:rPr lang="zh-CN" altLang="zh-CN" sz="2000"/>
              <a:t>的列表。这个操作对初始化一个有足够长度的列表是有用的。</a:t>
            </a:r>
          </a:p>
          <a:p>
            <a:pPr indent="719138">
              <a:lnSpc>
                <a:spcPct val="200000"/>
              </a:lnSpc>
              <a:spcBef>
                <a:spcPct val="0"/>
              </a:spcBef>
              <a:buFontTx/>
              <a:buNone/>
            </a:pPr>
            <a:endParaRPr lang="zh-CN" altLang="zh-CN" sz="200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0CF796A-BE6E-40AB-B3B9-A2D15CCB8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7813" y="260350"/>
            <a:ext cx="7138987" cy="941388"/>
          </a:xfrm>
        </p:spPr>
        <p:txBody>
          <a:bodyPr/>
          <a:lstStyle/>
          <a:p>
            <a:pPr>
              <a:defRPr/>
            </a:pPr>
            <a:r>
              <a:rPr lang="zh-CN" altLang="zh-CN" dirty="0"/>
              <a:t>序列的通用操作</a:t>
            </a:r>
            <a:r>
              <a:rPr lang="zh-CN" altLang="en-US" dirty="0"/>
              <a:t>之加与乘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内容占位符 7">
            <a:extLst>
              <a:ext uri="{FF2B5EF4-FFF2-40B4-BE49-F238E27FC236}">
                <a16:creationId xmlns:a16="http://schemas.microsoft.com/office/drawing/2014/main" id="{ED3625B9-B0ED-4868-A429-B0C88F0AF2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700213"/>
            <a:ext cx="8229600" cy="4425950"/>
          </a:xfrm>
        </p:spPr>
        <p:txBody>
          <a:bodyPr/>
          <a:lstStyle/>
          <a:p>
            <a:pPr indent="719138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zh-CN"/>
              <a:t>要判断某个元素是否在序列中，可以使用</a:t>
            </a:r>
            <a:r>
              <a:rPr lang="en-US" altLang="zh-CN"/>
              <a:t>in</a:t>
            </a:r>
            <a:r>
              <a:rPr lang="zh-CN" altLang="zh-CN"/>
              <a:t>运算符，其返回值为一个布尔值，如果为</a:t>
            </a:r>
            <a:r>
              <a:rPr lang="en-US" altLang="zh-CN"/>
              <a:t>True</a:t>
            </a:r>
            <a:r>
              <a:rPr lang="zh-CN" altLang="zh-CN"/>
              <a:t>，表示元素属于序列。例如要判断“</a:t>
            </a:r>
            <a:r>
              <a:rPr lang="en-US" altLang="zh-CN"/>
              <a:t>China</a:t>
            </a:r>
            <a:r>
              <a:rPr lang="zh-CN" altLang="zh-CN"/>
              <a:t>”是否属于</a:t>
            </a:r>
            <a:r>
              <a:rPr lang="en-US" altLang="zh-CN"/>
              <a:t>L</a:t>
            </a:r>
            <a:r>
              <a:rPr lang="zh-CN" altLang="zh-CN"/>
              <a:t>，可以使用</a:t>
            </a:r>
            <a:r>
              <a:rPr lang="en-US" altLang="zh-CN"/>
              <a:t>"China" in L</a:t>
            </a:r>
            <a:r>
              <a:rPr lang="zh-CN" altLang="zh-CN"/>
              <a:t>实现。</a:t>
            </a:r>
          </a:p>
          <a:p>
            <a:pPr indent="719138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zh-CN" altLang="zh-CN"/>
              <a:t>要实现相反的操作，即判断某个元素是否不在序列中，可以使用</a:t>
            </a:r>
            <a:r>
              <a:rPr lang="en-US" altLang="zh-CN"/>
              <a:t>not in</a:t>
            </a:r>
            <a:r>
              <a:rPr lang="zh-CN" altLang="zh-CN"/>
              <a:t>运算符。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1C858A0-5299-474A-BEE2-AC94FAD58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88" y="476250"/>
            <a:ext cx="8532812" cy="1008063"/>
          </a:xfrm>
        </p:spPr>
        <p:txBody>
          <a:bodyPr/>
          <a:lstStyle/>
          <a:p>
            <a:pPr>
              <a:defRPr/>
            </a:pPr>
            <a:r>
              <a:rPr lang="zh-CN" altLang="zh-CN" sz="3200" dirty="0"/>
              <a:t>序列的通用操作</a:t>
            </a:r>
            <a:r>
              <a:rPr lang="zh-CN" altLang="en-US" sz="3200" dirty="0"/>
              <a:t>之</a:t>
            </a:r>
            <a:r>
              <a:rPr lang="zh-CN" altLang="zh-CN" sz="3200" dirty="0"/>
              <a:t>检查某个元素是否属于序列</a:t>
            </a:r>
            <a:endParaRPr lang="zh-CN" altLang="en-US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alloons">
  <a:themeElements>
    <a:clrScheme name="Balloons 8">
      <a:dk1>
        <a:srgbClr val="006699"/>
      </a:dk1>
      <a:lt1>
        <a:srgbClr val="FFFFFF"/>
      </a:lt1>
      <a:dk2>
        <a:srgbClr val="006666"/>
      </a:dk2>
      <a:lt2>
        <a:srgbClr val="FFFFCC"/>
      </a:lt2>
      <a:accent1>
        <a:srgbClr val="EDFAD2"/>
      </a:accent1>
      <a:accent2>
        <a:srgbClr val="EBF7FF"/>
      </a:accent2>
      <a:accent3>
        <a:srgbClr val="FFFFFF"/>
      </a:accent3>
      <a:accent4>
        <a:srgbClr val="005682"/>
      </a:accent4>
      <a:accent5>
        <a:srgbClr val="F4FCE5"/>
      </a:accent5>
      <a:accent6>
        <a:srgbClr val="D5E0E7"/>
      </a:accent6>
      <a:hlink>
        <a:srgbClr val="CC99FF"/>
      </a:hlink>
      <a:folHlink>
        <a:srgbClr val="F2DFFD"/>
      </a:folHlink>
    </a:clrScheme>
    <a:fontScheme name="Balloons">
      <a:majorFont>
        <a:latin typeface="Verdana"/>
        <a:ea typeface="宋体"/>
        <a:cs typeface=""/>
      </a:majorFont>
      <a:minorFont>
        <a:latin typeface="Verdan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Balloons 1">
        <a:dk1>
          <a:srgbClr val="9900CC"/>
        </a:dk1>
        <a:lt1>
          <a:srgbClr val="FFFFCC"/>
        </a:lt1>
        <a:dk2>
          <a:srgbClr val="000000"/>
        </a:dk2>
        <a:lt2>
          <a:srgbClr val="FFFFFF"/>
        </a:lt2>
        <a:accent1>
          <a:srgbClr val="666699"/>
        </a:accent1>
        <a:accent2>
          <a:srgbClr val="660066"/>
        </a:accent2>
        <a:accent3>
          <a:srgbClr val="AAAAAA"/>
        </a:accent3>
        <a:accent4>
          <a:srgbClr val="DADAAE"/>
        </a:accent4>
        <a:accent5>
          <a:srgbClr val="B8B8CA"/>
        </a:accent5>
        <a:accent6>
          <a:srgbClr val="5C005C"/>
        </a:accent6>
        <a:hlink>
          <a:srgbClr val="CC0000"/>
        </a:hlink>
        <a:folHlink>
          <a:srgbClr val="A5002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loons 2">
        <a:dk1>
          <a:srgbClr val="990033"/>
        </a:dk1>
        <a:lt1>
          <a:srgbClr val="FFFFFF"/>
        </a:lt1>
        <a:dk2>
          <a:srgbClr val="000000"/>
        </a:dk2>
        <a:lt2>
          <a:srgbClr val="FFFFFF"/>
        </a:lt2>
        <a:accent1>
          <a:srgbClr val="FF3300"/>
        </a:accent1>
        <a:accent2>
          <a:srgbClr val="FF9900"/>
        </a:accent2>
        <a:accent3>
          <a:srgbClr val="AAAAAA"/>
        </a:accent3>
        <a:accent4>
          <a:srgbClr val="DADADA"/>
        </a:accent4>
        <a:accent5>
          <a:srgbClr val="FFADAA"/>
        </a:accent5>
        <a:accent6>
          <a:srgbClr val="E78A00"/>
        </a:accent6>
        <a:hlink>
          <a:srgbClr val="FFFF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loons 3">
        <a:dk1>
          <a:srgbClr val="CCCCFF"/>
        </a:dk1>
        <a:lt1>
          <a:srgbClr val="FFFFCC"/>
        </a:lt1>
        <a:dk2>
          <a:srgbClr val="000000"/>
        </a:dk2>
        <a:lt2>
          <a:srgbClr val="FFFFFF"/>
        </a:lt2>
        <a:accent1>
          <a:srgbClr val="9999FF"/>
        </a:accent1>
        <a:accent2>
          <a:srgbClr val="33CCCC"/>
        </a:accent2>
        <a:accent3>
          <a:srgbClr val="AAAAAA"/>
        </a:accent3>
        <a:accent4>
          <a:srgbClr val="DADAAE"/>
        </a:accent4>
        <a:accent5>
          <a:srgbClr val="CACAFF"/>
        </a:accent5>
        <a:accent6>
          <a:srgbClr val="2DB9B9"/>
        </a:accent6>
        <a:hlink>
          <a:srgbClr val="66FFFF"/>
        </a:hlink>
        <a:folHlink>
          <a:srgbClr val="6600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loons 4">
        <a:dk1>
          <a:srgbClr val="000000"/>
        </a:dk1>
        <a:lt1>
          <a:srgbClr val="F8F8F8"/>
        </a:lt1>
        <a:dk2>
          <a:srgbClr val="800000"/>
        </a:dk2>
        <a:lt2>
          <a:srgbClr val="FFFFFF"/>
        </a:lt2>
        <a:accent1>
          <a:srgbClr val="FF3300"/>
        </a:accent1>
        <a:accent2>
          <a:srgbClr val="FF5050"/>
        </a:accent2>
        <a:accent3>
          <a:srgbClr val="C0AAAA"/>
        </a:accent3>
        <a:accent4>
          <a:srgbClr val="D4D4D4"/>
        </a:accent4>
        <a:accent5>
          <a:srgbClr val="FFADAA"/>
        </a:accent5>
        <a:accent6>
          <a:srgbClr val="E74848"/>
        </a:accent6>
        <a:hlink>
          <a:srgbClr val="FF9999"/>
        </a:hlink>
        <a:folHlink>
          <a:srgbClr val="FF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loons 5">
        <a:dk1>
          <a:srgbClr val="666699"/>
        </a:dk1>
        <a:lt1>
          <a:srgbClr val="FFFFFF"/>
        </a:lt1>
        <a:dk2>
          <a:srgbClr val="000066"/>
        </a:dk2>
        <a:lt2>
          <a:srgbClr val="CCECFF"/>
        </a:lt2>
        <a:accent1>
          <a:srgbClr val="009999"/>
        </a:accent1>
        <a:accent2>
          <a:srgbClr val="0099CC"/>
        </a:accent2>
        <a:accent3>
          <a:srgbClr val="AAAAB8"/>
        </a:accent3>
        <a:accent4>
          <a:srgbClr val="DADADA"/>
        </a:accent4>
        <a:accent5>
          <a:srgbClr val="AACACA"/>
        </a:accent5>
        <a:accent6>
          <a:srgbClr val="008AB9"/>
        </a:accent6>
        <a:hlink>
          <a:srgbClr val="CC99FF"/>
        </a:hlink>
        <a:folHlink>
          <a:srgbClr val="3366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loons 6">
        <a:dk1>
          <a:srgbClr val="99CC00"/>
        </a:dk1>
        <a:lt1>
          <a:srgbClr val="FFFFFF"/>
        </a:lt1>
        <a:dk2>
          <a:srgbClr val="009900"/>
        </a:dk2>
        <a:lt2>
          <a:srgbClr val="FFFF99"/>
        </a:lt2>
        <a:accent1>
          <a:srgbClr val="336600"/>
        </a:accent1>
        <a:accent2>
          <a:srgbClr val="008000"/>
        </a:accent2>
        <a:accent3>
          <a:srgbClr val="AACAAA"/>
        </a:accent3>
        <a:accent4>
          <a:srgbClr val="DADADA"/>
        </a:accent4>
        <a:accent5>
          <a:srgbClr val="ADB8AA"/>
        </a:accent5>
        <a:accent6>
          <a:srgbClr val="007300"/>
        </a:accent6>
        <a:hlink>
          <a:srgbClr val="CCCC00"/>
        </a:hlink>
        <a:folHlink>
          <a:srgbClr val="33CC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lloons 7">
        <a:dk1>
          <a:srgbClr val="000066"/>
        </a:dk1>
        <a:lt1>
          <a:srgbClr val="E1F4FF"/>
        </a:lt1>
        <a:dk2>
          <a:srgbClr val="000066"/>
        </a:dk2>
        <a:lt2>
          <a:srgbClr val="CCCCFF"/>
        </a:lt2>
        <a:accent1>
          <a:srgbClr val="9999FF"/>
        </a:accent1>
        <a:accent2>
          <a:srgbClr val="33CCCC"/>
        </a:accent2>
        <a:accent3>
          <a:srgbClr val="EEF8FF"/>
        </a:accent3>
        <a:accent4>
          <a:srgbClr val="000056"/>
        </a:accent4>
        <a:accent5>
          <a:srgbClr val="CACAFF"/>
        </a:accent5>
        <a:accent6>
          <a:srgbClr val="2DB9B9"/>
        </a:accent6>
        <a:hlink>
          <a:srgbClr val="66FFFF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lloons 8">
        <a:dk1>
          <a:srgbClr val="006699"/>
        </a:dk1>
        <a:lt1>
          <a:srgbClr val="FFFFFF"/>
        </a:lt1>
        <a:dk2>
          <a:srgbClr val="006666"/>
        </a:dk2>
        <a:lt2>
          <a:srgbClr val="FFFFCC"/>
        </a:lt2>
        <a:accent1>
          <a:srgbClr val="EDFAD2"/>
        </a:accent1>
        <a:accent2>
          <a:srgbClr val="EBF7FF"/>
        </a:accent2>
        <a:accent3>
          <a:srgbClr val="FFFFFF"/>
        </a:accent3>
        <a:accent4>
          <a:srgbClr val="005682"/>
        </a:accent4>
        <a:accent5>
          <a:srgbClr val="F4FCE5"/>
        </a:accent5>
        <a:accent6>
          <a:srgbClr val="D5E0E7"/>
        </a:accent6>
        <a:hlink>
          <a:srgbClr val="CC99FF"/>
        </a:hlink>
        <a:folHlink>
          <a:srgbClr val="F2DF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lloons 9">
        <a:dk1>
          <a:srgbClr val="000000"/>
        </a:dk1>
        <a:lt1>
          <a:srgbClr val="FFFFFF"/>
        </a:lt1>
        <a:dk2>
          <a:srgbClr val="000000"/>
        </a:dk2>
        <a:lt2>
          <a:srgbClr val="FFCC99"/>
        </a:lt2>
        <a:accent1>
          <a:srgbClr val="FF9900"/>
        </a:accent1>
        <a:accent2>
          <a:srgbClr val="FF99CC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8AB9"/>
        </a:accent6>
        <a:hlink>
          <a:srgbClr val="FF9999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Balloons</Template>
  <TotalTime>7</TotalTime>
  <Words>3163</Words>
  <Application>Microsoft Office PowerPoint</Application>
  <PresentationFormat>全屏显示(4:3)</PresentationFormat>
  <Paragraphs>326</Paragraphs>
  <Slides>34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3" baseType="lpstr">
      <vt:lpstr>Microsoft YaHei UI</vt:lpstr>
      <vt:lpstr>阿里巴巴普惠体 R</vt:lpstr>
      <vt:lpstr>宋体</vt:lpstr>
      <vt:lpstr>Arial</vt:lpstr>
      <vt:lpstr>Calibri</vt:lpstr>
      <vt:lpstr>Consolas</vt:lpstr>
      <vt:lpstr>Times New Roman</vt:lpstr>
      <vt:lpstr>Verdana</vt:lpstr>
      <vt:lpstr>Balloons</vt:lpstr>
      <vt:lpstr>列表</vt:lpstr>
      <vt:lpstr>列表</vt:lpstr>
      <vt:lpstr>列表</vt:lpstr>
      <vt:lpstr>序列的通用操作</vt:lpstr>
      <vt:lpstr>序列的通用操作之索引</vt:lpstr>
      <vt:lpstr>序列的通用操作之分片</vt:lpstr>
      <vt:lpstr>序列的通用操作之分片</vt:lpstr>
      <vt:lpstr>序列的通用操作之加与乘</vt:lpstr>
      <vt:lpstr>序列的通用操作之检查某个元素是否属于序列</vt:lpstr>
      <vt:lpstr>列表的专有方法</vt:lpstr>
      <vt:lpstr>PowerPoint 演示文稿</vt:lpstr>
      <vt:lpstr>PowerPoint 演示文稿</vt:lpstr>
      <vt:lpstr>PowerPoint 演示文稿</vt:lpstr>
      <vt:lpstr>列表方法举例</vt:lpstr>
      <vt:lpstr>PowerPoint 演示文稿</vt:lpstr>
      <vt:lpstr>方法sort()对列表进行排序</vt:lpstr>
      <vt:lpstr>函数sorted()对列表进行排序</vt:lpstr>
      <vt:lpstr>PowerPoint 演示文稿</vt:lpstr>
      <vt:lpstr>复制列表</vt:lpstr>
      <vt:lpstr>PowerPoint 演示文稿</vt:lpstr>
      <vt:lpstr>PowerPoint 演示文稿</vt:lpstr>
      <vt:lpstr>列表—遍历</vt:lpstr>
      <vt:lpstr>遍历之while循环</vt:lpstr>
      <vt:lpstr>遍历之for循环</vt:lpstr>
      <vt:lpstr>     遍历实现</vt:lpstr>
      <vt:lpstr>    遍历实现</vt:lpstr>
      <vt:lpstr>使用函数range()</vt:lpstr>
      <vt:lpstr>使用range()创建数字列表</vt:lpstr>
      <vt:lpstr>PowerPoint 演示文稿</vt:lpstr>
      <vt:lpstr>PowerPoint 演示文稿</vt:lpstr>
      <vt:lpstr> 列表快速生成</vt:lpstr>
      <vt:lpstr>PowerPoint 演示文稿</vt:lpstr>
      <vt:lpstr>PowerPoint 演示文稿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谈谈未来操作系统的发展趋势</dc:title>
  <dc:creator>Lenovo User</dc:creator>
  <cp:lastModifiedBy>tian he</cp:lastModifiedBy>
  <cp:revision>121</cp:revision>
  <dcterms:created xsi:type="dcterms:W3CDTF">2008-02-24T15:59:36Z</dcterms:created>
  <dcterms:modified xsi:type="dcterms:W3CDTF">2025-06-21T01:49:36Z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2052-11.1.0.9513</vt:lpwstr>
  </property>
</Properties>
</file>

<file path=docProps/thumbnail.jpeg>
</file>